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y="5715000" cx="9144000"/>
  <p:notesSz cx="6858000" cy="9144000"/>
  <p:embeddedFontLs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Isaac Filella"/>
  <p:cmAuthor clrIdx="1" id="1" initials="" lastIdx="3" name="Júlia Vilalta M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31D3D4-50C7-425F-97D4-F1FD6549B3CA}">
  <a:tblStyle styleId="{A631D3D4-50C7-425F-97D4-F1FD6549B3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font" Target="fonts/HelveticaNeue-regular.fntdata"/><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font" Target="fonts/HelveticaNeue-italic.fntdata"/><Relationship Id="rId43" Type="http://schemas.openxmlformats.org/officeDocument/2006/relationships/slide" Target="slides/slide36.xml"/><Relationship Id="rId87" Type="http://schemas.openxmlformats.org/officeDocument/2006/relationships/font" Target="fonts/HelveticaNeue-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HelveticaNeue-bol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18T11:52:34.376">
    <p:pos x="6000" y="0"/>
    <p:text>the data is for the ss in viron or inside the infected cell?</p:text>
  </p:cm>
  <p:cm authorId="0" idx="2" dt="2023-09-18T11:48:00.404">
    <p:pos x="6000" y="100"/>
    <p:text>data of experiments on SS using NMR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9-18T11:49:58.439">
    <p:pos x="164" y="503"/>
    <p:text>principalment de SL1234</p:text>
  </p:cm>
  <p:cm authorId="0" idx="4" dt="2023-09-18T11:50:19.264">
    <p:pos x="164" y="603"/>
    <p:text>el q van fer servir ells, per veure si es el mateix q tenim!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9-18T11:57:09.664">
    <p:pos x="164" y="407"/>
    <p:text>important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9-19T15:37:04.072">
    <p:pos x="6000" y="0"/>
    <p:text>A part dels models també hi ha una taula a supplemetary material amb un recull de les estructures secundàries (Table S1. Secondary structures for SARS-CoV-2 genome elements.)</p:text>
  </p:cm>
  <p:cm authorId="0" idx="6" dt="2023-09-19T15:37:04.072">
    <p:pos x="6000" y="0"/>
    <p:text>Good, es important doncs q la mantinguem controlada tambe!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09-18T11:59:00.385">
    <p:pos x="187" y="299"/>
    <p:text>crec q els crosslinks son en forma viron tot i q comenta q te un metode anterior amb el RNA dins la celula (pero no se si ho van probar amb el de COVID)</p:text>
  </p:cm>
  <p:cm authorId="0" idx="8" dt="2023-09-18T11:59:35.312">
    <p:pos x="187" y="399"/>
    <p:text>te pinta q tenim crosslinks en els dos estats. S'ha de repassar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09-18T12:00:19.976">
    <p:pos x="6000" y="0"/>
    <p:text>important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09-18T12:01:34.704">
    <p:pos x="6000" y="0"/>
    <p:text>info experimental de la SS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9-28T13:09:19.141">
    <p:pos x="306" y="1241"/>
    <p:text>S2 i S3 per separat apuntat a les notes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9-28T13:52:01.266">
    <p:pos x="231" y="632"/>
    <p:text>Aquesta suma no és real perquè hi ha repetits. Només és la suma de la fila.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e06a30906_0_8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e06a309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e06a30906_0_9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e06a3090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e06a30906_0_10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e06a3090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e06a30906_0_14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e06a3090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e06a30906_0_13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e06a3090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e06a30906_0_16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e06a309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e06a30906_0_17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e06a3090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e06a30906_0_18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e06a309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e06a30906_0_2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e06a3090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e06a30906_0_2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e06a3090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6e06a30906_0_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6e06a3090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e06a30906_0_22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e06a3090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e06a30906_0_24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e06a3090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e06a30906_0_25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e06a3090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e06a30906_0_2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e06a3090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e06a30906_0_26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e06a3090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e06a30906_0_30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e06a3090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e06a30906_0_29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e06a3090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547743110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5477431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547743110_0_2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5477431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547743110_0_3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5477431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e06a30906_0_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e06a309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547743110_0_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5477431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547743110_0_5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5477431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547743110_0_6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5477431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547743110_0_8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54774311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547743110_0_1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54774311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547743110_0_11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54774311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547743110_0_1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54774311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547743110_0_14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54774311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547743110_0_1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54774311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7d46fc89d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7d46fc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S2: 45-60: </a:t>
            </a:r>
            <a:r>
              <a:rPr lang="en-GB" sz="1400">
                <a:solidFill>
                  <a:schemeClr val="dk1"/>
                </a:solidFill>
                <a:latin typeface="Helvetica Neue"/>
                <a:ea typeface="Helvetica Neue"/>
                <a:cs typeface="Helvetica Neue"/>
                <a:sym typeface="Helvetica Neue"/>
              </a:rPr>
              <a:t>AUCUCUUGUAGAUCU</a:t>
            </a:r>
            <a:endParaRPr/>
          </a:p>
          <a:p>
            <a:pPr indent="0" lvl="0" marL="0" rtl="0" algn="l">
              <a:spcBef>
                <a:spcPts val="0"/>
              </a:spcBef>
              <a:spcAft>
                <a:spcPts val="0"/>
              </a:spcAft>
              <a:buNone/>
            </a:pPr>
            <a:r>
              <a:rPr lang="en-GB"/>
              <a:t>S3: 61-75: </a:t>
            </a:r>
            <a:r>
              <a:rPr lang="en-GB" sz="1400">
                <a:solidFill>
                  <a:schemeClr val="dk1"/>
                </a:solidFill>
                <a:latin typeface="Helvetica Neue"/>
                <a:ea typeface="Helvetica Neue"/>
                <a:cs typeface="Helvetica Neue"/>
                <a:sym typeface="Helvetica Neue"/>
              </a:rPr>
              <a:t>GUUCUCUAAACGAAC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e06a30906_0_2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e06a309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7d46fc89d_0_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7d46fc8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7d46fc89d_0_3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7d46fc89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7d46fc89d_0_4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7d46fc89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7d46fc89d_0_6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7d46fc89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7d46fc89d_0_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7d46fc89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e7d46fc89d_0_9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e7d46fc89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7d46fc89d_0_10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e7d46fc89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7d46fc89d_0_1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e7d46fc89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7d46fc89d_0_11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e7d46fc89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7d46fc89d_0_14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7d46fc89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e06a30906_0_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e06a309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7d46fc89d_0_16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7d46fc89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e7d46fc89d_0_16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e7d46fc89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81cb3104c2_0_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81cb3104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1cb3104c2_0_3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1cb3104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81cb3104c2_0_4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81cb3104c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81cb3104c2_0_6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81cb3104c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215dead88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215dea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81cb3104c2_0_8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81cb3104c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8215dead88_0_1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8215dead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8215dead88_0_3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8215dead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e06a30906_0_5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e06a3090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8215dead88_0_4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8215dead8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8215dead88_0_8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8215dead8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8215dead88_0_7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8215dead8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8215dead88_0_9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8215dead8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8489c78c0b_0_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8489c78c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489c78c0b_0_2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8489c78c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8489c78c0b_0_1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8489c78c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8489c78c0b_0_3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8489c78c0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8489c78c0b_0_13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8489c78c0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81cb3104c2_0_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81cb3104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e06a30906_0_5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e06a309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4b5ad873c_0_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4b5ad87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8489c78c0b_0_5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8489c78c0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8489c78c0b_0_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8489c78c0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8489c78c0b_0_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8489c78c0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8489c78c0b_0_8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8489c78c0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8489c78c0b_0_10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8489c78c0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8489c78c0b_0_1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8489c78c0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8489c78c0b_0_1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8489c78c0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8489c78c0b_0_12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8489c78c0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e06a30906_0_6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e06a3090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e06a30906_0_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e06a3090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528"/>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comments" Target="../comments/commen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www.ncbi.nlm.nih.gov/nuccore/NC_045512.2?report=fasta" TargetMode="Externa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rna.tbi.univie.ac.at/cgi-bin/RNAWebSuite/RNAfold.cgi" TargetMode="External"/><Relationship Id="rId4" Type="http://schemas.openxmlformats.org/officeDocument/2006/relationships/hyperlink" Target="http://eddylab.org/infernal/" TargetMode="External"/><Relationship Id="rId5" Type="http://schemas.openxmlformats.org/officeDocument/2006/relationships/hyperlink" Target="https://www.mankier.com/1/nhmmer#" TargetMode="External"/><Relationship Id="rId6" Type="http://schemas.openxmlformats.org/officeDocument/2006/relationships/hyperlink" Target="https://iimcb.genesilico.pl/modernaserver/" TargetMode="External"/><Relationship Id="rId7" Type="http://schemas.openxmlformats.org/officeDocument/2006/relationships/hyperlink" Target="https://rfam.org/" TargetMode="External"/><Relationship Id="rId8" Type="http://schemas.openxmlformats.org/officeDocument/2006/relationships/hyperlink" Target="https://rfam.org/family/RF0311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pnas.org/doi/10.1073/pnas.2117198119" TargetMode="External"/><Relationship Id="rId4" Type="http://schemas.openxmlformats.org/officeDocument/2006/relationships/hyperlink" Target="https://onlinelibrary.wiley.com/doi/10.1002/anie.202103693" TargetMode="External"/><Relationship Id="rId5" Type="http://schemas.openxmlformats.org/officeDocument/2006/relationships/hyperlink" Target="https://www.frontiersin.org/articles/10.3389/fchem.2021.802766/ful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comments" Target="../comments/commen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comments" Target="../comments/comment8.xml"/><Relationship Id="rId4" Type="http://schemas.openxmlformats.org/officeDocument/2006/relationships/hyperlink" Target="https://www.ncbi.nlm.nih.gov/nuccore/NC_045512.2?report=fas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covid19-nmr.de/screening-targets/?category_name=targets-rna" TargetMode="External"/><Relationship Id="rId4" Type="http://schemas.openxmlformats.org/officeDocument/2006/relationships/hyperlink" Target="https://github.com/KULL-Centre/papers/tree/master/2020/COVID_5UTR_M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cbirt.net/meet-deeptracer-refine-an-automated-refinement-approach-for-alphafold2-predicted-protein-structur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covid19-nmr.de/screening-targets/?category_name=targets-rn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comments" Target="../comments/comment9.xml"/><Relationship Id="rId4" Type="http://schemas.openxmlformats.org/officeDocument/2006/relationships/hyperlink" Target="https://covid19-nmr.de/screening-targets/?category_name=targets-rna" TargetMode="External"/><Relationship Id="rId5" Type="http://schemas.openxmlformats.org/officeDocument/2006/relationships/hyperlink" Target="https://doi.org/10.1002/anie.202103693" TargetMode="External"/><Relationship Id="rId6" Type="http://schemas.openxmlformats.org/officeDocument/2006/relationships/hyperlink" Target="https://doi.org/10.3390/ph15121448" TargetMode="External"/><Relationship Id="rId7" Type="http://schemas.openxmlformats.org/officeDocument/2006/relationships/hyperlink" Target="https://doi.org/10.1126/sciadv.abl6096" TargetMode="External"/><Relationship Id="rId8" Type="http://schemas.openxmlformats.org/officeDocument/2006/relationships/hyperlink" Target="https://www.iqac.csic.es/mcs/about-us/core-tea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5.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cxnSp>
        <p:nvCxnSpPr>
          <p:cNvPr id="54" name="Google Shape;54;p1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5" name="Google Shape;55;p1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20/07/2023</a:t>
            </a:r>
            <a:endParaRPr>
              <a:latin typeface="Helvetica Neue"/>
              <a:ea typeface="Helvetica Neue"/>
              <a:cs typeface="Helvetica Neue"/>
              <a:sym typeface="Helvetica Neue"/>
            </a:endParaRPr>
          </a:p>
        </p:txBody>
      </p:sp>
      <p:sp>
        <p:nvSpPr>
          <p:cNvPr id="56" name="Google Shape;56;p13"/>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Meeting with Amadeu Group</a:t>
            </a:r>
            <a:endParaRPr>
              <a:latin typeface="Helvetica Neue"/>
              <a:ea typeface="Helvetica Neue"/>
              <a:cs typeface="Helvetica Neue"/>
              <a:sym typeface="Helvetica Neue"/>
            </a:endParaRPr>
          </a:p>
        </p:txBody>
      </p:sp>
      <p:sp>
        <p:nvSpPr>
          <p:cNvPr id="57" name="Google Shape;57;p13"/>
          <p:cNvSpPr txBox="1"/>
          <p:nvPr/>
        </p:nvSpPr>
        <p:spPr>
          <a:xfrm>
            <a:off x="221275" y="856275"/>
            <a:ext cx="84282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 main scaffold that the group utilized was a triazine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They synthesized and tested around 200 triazines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 results splits the triazines into 2 groups: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A</a:t>
            </a:r>
            <a:r>
              <a:rPr lang="en-GB">
                <a:latin typeface="Helvetica Neue"/>
                <a:ea typeface="Helvetica Neue"/>
                <a:cs typeface="Helvetica Neue"/>
                <a:sym typeface="Helvetica Neue"/>
              </a:rPr>
              <a:t> enzymatic + cellular activity (24)</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B</a:t>
            </a:r>
            <a:r>
              <a:rPr lang="en-GB">
                <a:latin typeface="Helvetica Neue"/>
                <a:ea typeface="Helvetica Neue"/>
                <a:cs typeface="Helvetica Neue"/>
                <a:sym typeface="Helvetica Neue"/>
              </a:rPr>
              <a:t> Cellular activity only (167)</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 ones from B might be targeting another element of SARS2</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They </a:t>
            </a:r>
            <a:r>
              <a:rPr lang="en-GB">
                <a:latin typeface="Helvetica Neue"/>
                <a:ea typeface="Helvetica Neue"/>
                <a:cs typeface="Helvetica Neue"/>
                <a:sym typeface="Helvetica Neue"/>
              </a:rPr>
              <a:t>measure</a:t>
            </a:r>
            <a:r>
              <a:rPr lang="en-GB">
                <a:latin typeface="Helvetica Neue"/>
                <a:ea typeface="Helvetica Neue"/>
                <a:cs typeface="Helvetica Neue"/>
                <a:sym typeface="Helvetica Neue"/>
              </a:rPr>
              <a:t> activity with EC50 and EC90 (</a:t>
            </a:r>
            <a:r>
              <a:rPr lang="en-GB">
                <a:solidFill>
                  <a:srgbClr val="0E101A"/>
                </a:solidFill>
                <a:latin typeface="Helvetica Neue"/>
                <a:ea typeface="Helvetica Neue"/>
                <a:cs typeface="Helvetica Neue"/>
                <a:sym typeface="Helvetica Neue"/>
              </a:rPr>
              <a:t>drug concentration that inhibits 90% of the virus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Most </a:t>
            </a:r>
            <a:r>
              <a:rPr lang="en-GB">
                <a:latin typeface="Helvetica Neue"/>
                <a:ea typeface="Helvetica Neue"/>
                <a:cs typeface="Helvetica Neue"/>
                <a:sym typeface="Helvetica Neue"/>
              </a:rPr>
              <a:t>compounds displayed a high EC90 as compared with EC50 values, showing inefficiency to completely control the infection.</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Collaborators: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Crystallization with Dr. Coll’s group</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NMR interaction studies with Prof. Schwalbe’s group</a:t>
            </a:r>
            <a:endParaRPr>
              <a:latin typeface="Helvetica Neue"/>
              <a:ea typeface="Helvetica Neue"/>
              <a:cs typeface="Helvetica Neue"/>
              <a:sym typeface="Helvetica Neue"/>
            </a:endParaRPr>
          </a:p>
        </p:txBody>
      </p:sp>
      <p:pic>
        <p:nvPicPr>
          <p:cNvPr id="58" name="Google Shape;58;p13"/>
          <p:cNvPicPr preferRelativeResize="0"/>
          <p:nvPr/>
        </p:nvPicPr>
        <p:blipFill>
          <a:blip r:embed="rId3">
            <a:alphaModFix/>
          </a:blip>
          <a:stretch>
            <a:fillRect/>
          </a:stretch>
        </p:blipFill>
        <p:spPr>
          <a:xfrm>
            <a:off x="5936275" y="673088"/>
            <a:ext cx="1829575" cy="155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1820038" y="471450"/>
            <a:ext cx="5425425" cy="4756374"/>
          </a:xfrm>
          <a:prstGeom prst="rect">
            <a:avLst/>
          </a:prstGeom>
          <a:noFill/>
          <a:ln>
            <a:noFill/>
          </a:ln>
        </p:spPr>
      </p:pic>
      <p:sp>
        <p:nvSpPr>
          <p:cNvPr id="136" name="Google Shape;136;p2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37" name="Google Shape;137;p22"/>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38" name="Google Shape;138;p2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22"/>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45" name="Google Shape;145;p23"/>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46" name="Google Shape;146;p2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3"/>
          <p:cNvSpPr txBox="1"/>
          <p:nvPr/>
        </p:nvSpPr>
        <p:spPr>
          <a:xfrm>
            <a:off x="261750" y="798575"/>
            <a:ext cx="86205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do not observe a clear correlation between the number of helical residues (loops, bulges, …) in an RNA and the </a:t>
            </a:r>
            <a:r>
              <a:rPr lang="en-GB">
                <a:latin typeface="Helvetica Neue"/>
                <a:ea typeface="Helvetica Neue"/>
                <a:cs typeface="Helvetica Neue"/>
                <a:sym typeface="Helvetica Neue"/>
              </a:rPr>
              <a:t>number</a:t>
            </a:r>
            <a:r>
              <a:rPr lang="en-GB">
                <a:latin typeface="Helvetica Neue"/>
                <a:ea typeface="Helvetica Neue"/>
                <a:cs typeface="Helvetica Neue"/>
                <a:sym typeface="Helvetica Neue"/>
              </a:rPr>
              <a:t> of hits.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Molecular descriptors between binders and non-binders are the </a:t>
            </a:r>
            <a:r>
              <a:rPr lang="en-GB">
                <a:latin typeface="Helvetica Neue"/>
                <a:ea typeface="Helvetica Neue"/>
                <a:cs typeface="Helvetica Neue"/>
                <a:sym typeface="Helvetica Neue"/>
              </a:rPr>
              <a:t>number</a:t>
            </a:r>
            <a:r>
              <a:rPr lang="en-GB">
                <a:latin typeface="Helvetica Neue"/>
                <a:ea typeface="Helvetica Neue"/>
                <a:cs typeface="Helvetica Neue"/>
                <a:sym typeface="Helvetica Neue"/>
              </a:rPr>
              <a:t> of aromatic </a:t>
            </a:r>
            <a:r>
              <a:rPr lang="en-GB">
                <a:latin typeface="Helvetica Neue"/>
                <a:ea typeface="Helvetica Neue"/>
                <a:cs typeface="Helvetica Neue"/>
                <a:sym typeface="Helvetica Neue"/>
              </a:rPr>
              <a:t>rings</a:t>
            </a:r>
            <a:r>
              <a:rPr lang="en-GB">
                <a:latin typeface="Helvetica Neue"/>
                <a:ea typeface="Helvetica Neue"/>
                <a:cs typeface="Helvetica Neue"/>
                <a:sym typeface="Helvetica Neue"/>
              </a:rPr>
              <a:t> and the sp3-character of the compounds. </a:t>
            </a:r>
            <a:r>
              <a:rPr b="1" lang="en-GB">
                <a:latin typeface="Helvetica Neue"/>
                <a:ea typeface="Helvetica Neue"/>
                <a:cs typeface="Helvetica Neue"/>
                <a:sym typeface="Helvetica Neue"/>
              </a:rPr>
              <a:t>In general binders have one to three aromatic </a:t>
            </a:r>
            <a:r>
              <a:rPr b="1" lang="en-GB">
                <a:latin typeface="Helvetica Neue"/>
                <a:ea typeface="Helvetica Neue"/>
                <a:cs typeface="Helvetica Neue"/>
                <a:sym typeface="Helvetica Neue"/>
              </a:rPr>
              <a:t>rings</a:t>
            </a:r>
            <a:r>
              <a:rPr b="1" lang="en-GB">
                <a:latin typeface="Helvetica Neue"/>
                <a:ea typeface="Helvetica Neue"/>
                <a:cs typeface="Helvetica Neue"/>
                <a:sym typeface="Helvetica Neue"/>
              </a:rPr>
              <a:t> and less sp3-carbons </a:t>
            </a:r>
            <a:r>
              <a:rPr b="1" lang="en-GB">
                <a:latin typeface="Helvetica Neue"/>
                <a:ea typeface="Helvetica Neue"/>
                <a:cs typeface="Helvetica Neue"/>
                <a:sym typeface="Helvetica Neue"/>
              </a:rPr>
              <a:t>atoms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30 out of 40 molecules have a modular architecture. They consist of two functional units, which are mainly disubstituted rings of the size 5 and 6 and connected by four different types of linker units.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Hits containing two functional units can be classified into four</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additional classes.Class 2: five-membered heterocyclic rings </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containing a single nitrogen heteroatom, Class 3: five-membered</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rings with several heteroatoms,in particular nitrogen, oxygen and </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sulfur,Class 4: six-membered heterocyclic rings containing </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nitrogen atom(s), and Class 5: substituted and unsubstituted benzenes.</a:t>
            </a:r>
            <a:endParaRPr>
              <a:latin typeface="Helvetica Neue"/>
              <a:ea typeface="Helvetica Neue"/>
              <a:cs typeface="Helvetica Neue"/>
              <a:sym typeface="Helvetica Neue"/>
            </a:endParaRPr>
          </a:p>
        </p:txBody>
      </p:sp>
      <p:pic>
        <p:nvPicPr>
          <p:cNvPr id="148" name="Google Shape;148;p23"/>
          <p:cNvPicPr preferRelativeResize="0"/>
          <p:nvPr/>
        </p:nvPicPr>
        <p:blipFill>
          <a:blip r:embed="rId3">
            <a:alphaModFix/>
          </a:blip>
          <a:stretch>
            <a:fillRect/>
          </a:stretch>
        </p:blipFill>
        <p:spPr>
          <a:xfrm>
            <a:off x="5991150" y="3170500"/>
            <a:ext cx="3148950" cy="1283482"/>
          </a:xfrm>
          <a:prstGeom prst="rect">
            <a:avLst/>
          </a:prstGeom>
          <a:noFill/>
          <a:ln>
            <a:noFill/>
          </a:ln>
        </p:spPr>
      </p:pic>
      <p:sp>
        <p:nvSpPr>
          <p:cNvPr id="149" name="Google Shape;149;p23"/>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55" name="Google Shape;155;p24"/>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56" name="Google Shape;156;p2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24"/>
          <p:cNvSpPr txBox="1"/>
          <p:nvPr/>
        </p:nvSpPr>
        <p:spPr>
          <a:xfrm>
            <a:off x="261750" y="798575"/>
            <a:ext cx="86205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Conclusions: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Results show that the fragments of the DSI-PL can cover almost the entire structural space of the viral RNA genome.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Thus,the SCoV-2-RNA genome can be targeted by ligands of low molecular weight.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Assuming that increasing structural complexity enhances the potential to achieve specificity for small molecules, among the 15 RNAs, PK and 3_SL3base represent the most promising targets for follow-up development of lead molecules.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NMR as primary screen because it not only provides information on chemical purity of both ligand and RNAtarget, but also on affinity and binding site.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Further,our approach relies on the hypothesis that the viral genome can be specifically targeted even in the presence of human cellular RNA. However, given all these theoretical considerations it is striking to recognize that small molecules have been developed that target splicing in a highly specific manner.</a:t>
            </a:r>
            <a:endParaRPr>
              <a:latin typeface="Helvetica Neue"/>
              <a:ea typeface="Helvetica Neue"/>
              <a:cs typeface="Helvetica Neue"/>
              <a:sym typeface="Helvetica Neue"/>
            </a:endParaRPr>
          </a:p>
        </p:txBody>
      </p:sp>
      <p:sp>
        <p:nvSpPr>
          <p:cNvPr id="158" name="Google Shape;158;p24"/>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64" name="Google Shape;164;p25"/>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65" name="Google Shape;165;p2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5"/>
          <p:cNvSpPr txBox="1"/>
          <p:nvPr/>
        </p:nvSpPr>
        <p:spPr>
          <a:xfrm>
            <a:off x="261750" y="798575"/>
            <a:ext cx="86205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Info to gather</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Get the affinity of the ~768 compounds against the 5-SL1, 5-SL2-3, 5-SL4 and 5-SL1234 RNA elements </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Get the sequence of the 15 RNA segments with all secondary structure information (dot-braket notation) and position in the genome</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Get the complete SARS2 genome</a:t>
            </a:r>
            <a:endParaRPr b="1">
              <a:latin typeface="Helvetica Neue"/>
              <a:ea typeface="Helvetica Neue"/>
              <a:cs typeface="Helvetica Neue"/>
              <a:sym typeface="Helvetica Neue"/>
            </a:endParaRPr>
          </a:p>
        </p:txBody>
      </p:sp>
      <p:sp>
        <p:nvSpPr>
          <p:cNvPr id="167" name="Google Shape;167;p25"/>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pic>
        <p:nvPicPr>
          <p:cNvPr id="168" name="Google Shape;168;p25"/>
          <p:cNvPicPr preferRelativeResize="0"/>
          <p:nvPr/>
        </p:nvPicPr>
        <p:blipFill>
          <a:blip r:embed="rId4">
            <a:alphaModFix/>
          </a:blip>
          <a:stretch>
            <a:fillRect/>
          </a:stretch>
        </p:blipFill>
        <p:spPr>
          <a:xfrm>
            <a:off x="4993401" y="2517825"/>
            <a:ext cx="3582250" cy="261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174" name="Google Shape;174;p2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6"/>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176" name="Google Shape;176;p26"/>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177" name="Google Shape;177;p26"/>
          <p:cNvSpPr txBox="1"/>
          <p:nvPr/>
        </p:nvSpPr>
        <p:spPr>
          <a:xfrm>
            <a:off x="261750" y="646175"/>
            <a:ext cx="86205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Introduction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SARS2 RNA genome harbors conserved regions predicted to have stable secondary structures and verified by chemical probing and some  essential for the life cycle of related </a:t>
            </a:r>
            <a:r>
              <a:rPr lang="en-GB">
                <a:latin typeface="Helvetica Neue"/>
                <a:ea typeface="Helvetica Neue"/>
                <a:cs typeface="Helvetica Neue"/>
                <a:sym typeface="Helvetica Neue"/>
              </a:rPr>
              <a:t>beta coronaviruses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RNA genome regions change long-range contacts with other RNA elements or form interactions with viral and host proteins at different steps of replication, translation, and packaging.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 possible therapeutic strategy is therefore to find drugs that stabilize an RNA element in a particular conformation incompatible with conformational changes and/or changing interactions with biological partners at different stages of the complete viral replication cycle.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provide de novo modeled structure ensembles for conserved RNA elements in the SARS-CoV-2 genome obtained from Rosetta’s protocol for Fragment Assembly of RNA with Full-Atom Refinement, version 2 (FARFAR2)</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de novo models for stem loops 1 to 8 (SL1–8) in the extended 5	 UTR, the reverse complement of SL1–4 in the 5 UTR, the FSE and its dimerized form, the 3 UTR pseudoknot, and the 3	 UTR hypervariable region, along with homology models of SL2 and s2m.</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183" name="Google Shape;183;p2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27"/>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185" name="Google Shape;185;p27"/>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186" name="Google Shape;186;p27"/>
          <p:cNvSpPr txBox="1"/>
          <p:nvPr/>
        </p:nvSpPr>
        <p:spPr>
          <a:xfrm>
            <a:off x="261750" y="646175"/>
            <a:ext cx="86205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Methods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Beginning with a sequence and secondary structure, FARFAR2 generates models through Monte Carlo substitutions of 3-residue fragments sampled from previously solved RNA structures, followed by refinement in a high-resolution physics-based free energy function, which models hydrogen bonding, solvation effects, nucleobase stacking, torsional preferences and other physical forces known to impact macromolecule structure.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models were created using the rna denovo application in Rosetta 3.12 using default parameters for FARFAR2</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make </a:t>
            </a:r>
            <a:r>
              <a:rPr lang="en-GB">
                <a:latin typeface="Helvetica Neue"/>
                <a:ea typeface="Helvetica Neue"/>
                <a:cs typeface="Helvetica Neue"/>
                <a:sym typeface="Helvetica Neue"/>
              </a:rPr>
              <a:t>ava</a:t>
            </a:r>
            <a:r>
              <a:rPr lang="en-GB">
                <a:latin typeface="Helvetica Neue"/>
                <a:ea typeface="Helvetica Neue"/>
                <a:cs typeface="Helvetica Neue"/>
                <a:sym typeface="Helvetica Neue"/>
              </a:rPr>
              <a:t>ilable up to 50 models from each of the 10 lowest energy clusters in the resulting FARFAR2-SARS-CoV-2 dataset to help efforts in virtual screening that take advantage of ensembles.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Validation was based on convergency</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192" name="Google Shape;192;p2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8"/>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194" name="Google Shape;194;p28"/>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195" name="Google Shape;195;p28"/>
          <p:cNvSpPr txBox="1"/>
          <p:nvPr/>
        </p:nvSpPr>
        <p:spPr>
          <a:xfrm>
            <a:off x="261750" y="646175"/>
            <a:ext cx="86205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SHAPE and DMS reactivity profiles for the 5 UTR collected by different research groups across in vitro and in vivo probing conditions showed remarkable consistency across datasets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Secondary structure determined by NMR differs from the secondary structure derived from homology modeling to the SARS1 s2m crystal structure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Some of the stems in the extended 5´ UTR have structural preferences that have proven critical to the viral life cycle based on genetic experiments in other betacoronaviruses: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SL1</a:t>
            </a:r>
            <a:r>
              <a:rPr lang="en-GB">
                <a:latin typeface="Helvetica Neue"/>
                <a:ea typeface="Helvetica Neue"/>
                <a:cs typeface="Helvetica Neue"/>
                <a:sym typeface="Helvetica Neue"/>
              </a:rPr>
              <a:t>: Prior genetic selection experiments have demonstrated a preference for mutations that destabilize SL1. The lower part of this stem must unpair to allow for the formation of a long-range RNA contact between the 5 and 3 UTRs. The stem must also presumably unfold to enable cap-dependent initiation of translation by the human ribosome. Recent work has found that SL1 is required for protecting SARS-CoV-2mRNA from translation repression by SARS-CoV-2 protein nsp1, with SL1 likely binding to nsp1as in SARS-CoV-1</a:t>
            </a: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01" name="Google Shape;201;p2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29"/>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03" name="Google Shape;203;p29"/>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04" name="Google Shape;204;p29"/>
          <p:cNvSpPr txBox="1"/>
          <p:nvPr/>
        </p:nvSpPr>
        <p:spPr>
          <a:xfrm>
            <a:off x="261750" y="646175"/>
            <a:ext cx="8620500" cy="4925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2) </a:t>
            </a:r>
            <a:r>
              <a:rPr b="1" lang="en-GB">
                <a:latin typeface="Helvetica Neue"/>
                <a:ea typeface="Helvetica Neue"/>
                <a:cs typeface="Helvetica Neue"/>
                <a:sym typeface="Helvetica Neue"/>
              </a:rPr>
              <a:t>SL2</a:t>
            </a:r>
            <a:r>
              <a:rPr lang="en-GB">
                <a:latin typeface="Helvetica Neue"/>
                <a:ea typeface="Helvetica Neue"/>
                <a:cs typeface="Helvetica Neue"/>
                <a:sym typeface="Helvetica Neue"/>
              </a:rPr>
              <a:t>: The loop in SL2 has features consistent with a U-turn conformation across all beta coronaviruses, and </a:t>
            </a:r>
            <a:r>
              <a:rPr lang="en-GB">
                <a:latin typeface="Helvetica Neue"/>
                <a:ea typeface="Helvetica Neue"/>
                <a:cs typeface="Helvetica Neue"/>
                <a:sym typeface="Helvetica Neue"/>
              </a:rPr>
              <a:t>mutations</a:t>
            </a:r>
            <a:r>
              <a:rPr lang="en-GB">
                <a:latin typeface="Helvetica Neue"/>
                <a:ea typeface="Helvetica Neue"/>
                <a:cs typeface="Helvetica Neue"/>
                <a:sym typeface="Helvetica Neue"/>
              </a:rPr>
              <a:t> that disrupt this are not viable, leading to a loss of sub-genomic RNA synthesis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3) </a:t>
            </a:r>
            <a:r>
              <a:rPr b="1" lang="en-GB">
                <a:latin typeface="Helvetica Neue"/>
                <a:ea typeface="Helvetica Neue"/>
                <a:cs typeface="Helvetica Neue"/>
                <a:sym typeface="Helvetica Neue"/>
              </a:rPr>
              <a:t>SL3</a:t>
            </a:r>
            <a:r>
              <a:rPr lang="en-GB">
                <a:latin typeface="Helvetica Neue"/>
                <a:ea typeface="Helvetica Neue"/>
                <a:cs typeface="Helvetica Neue"/>
                <a:sym typeface="Helvetica Neue"/>
              </a:rPr>
              <a:t>: has the transcription regulation sequence of the leader (TRS-L), which must be available to base-pair with TRS-B in the negative-strand viral genome to facilitate sub-genomic RNA synthesis.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4) </a:t>
            </a:r>
            <a:r>
              <a:rPr b="1" lang="en-GB">
                <a:latin typeface="Helvetica Neue"/>
                <a:ea typeface="Helvetica Neue"/>
                <a:cs typeface="Helvetica Neue"/>
                <a:sym typeface="Helvetica Neue"/>
              </a:rPr>
              <a:t>SL4</a:t>
            </a:r>
            <a:r>
              <a:rPr lang="en-GB">
                <a:latin typeface="Helvetica Neue"/>
                <a:ea typeface="Helvetica Neue"/>
                <a:cs typeface="Helvetica Neue"/>
                <a:sym typeface="Helvetica Neue"/>
              </a:rPr>
              <a:t>: </a:t>
            </a:r>
            <a:r>
              <a:rPr lang="en-GB">
                <a:latin typeface="Helvetica Neue"/>
                <a:ea typeface="Helvetica Neue"/>
                <a:cs typeface="Helvetica Neue"/>
                <a:sym typeface="Helvetica Neue"/>
              </a:rPr>
              <a:t>has a proposed role in directing the synthesis of sub-genomic RNA in other beta coronaviruses, and also harbors an upstream open reading frame (uORF) across many beta coronaviruses.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5) </a:t>
            </a:r>
            <a:r>
              <a:rPr b="1" lang="en-GB">
                <a:latin typeface="Helvetica Neue"/>
                <a:ea typeface="Helvetica Neue"/>
                <a:cs typeface="Helvetica Neue"/>
                <a:sym typeface="Helvetica Neue"/>
              </a:rPr>
              <a:t>SL5</a:t>
            </a:r>
            <a:r>
              <a:rPr lang="en-GB">
                <a:latin typeface="Helvetica Neue"/>
                <a:ea typeface="Helvetica Neue"/>
                <a:cs typeface="Helvetica Neue"/>
                <a:sym typeface="Helvetica Neue"/>
              </a:rPr>
              <a:t>: is a well-established domain that, in SARS-related viruses, has a long stem elaborated with a</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four-way junction; this element has been proposed to harbor packaging signals, and it harbors the AUG start codon for the genome’s first gene product, the ORF1a/b polyprotein.</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6) </a:t>
            </a:r>
            <a:r>
              <a:rPr b="1" lang="en-GB">
                <a:solidFill>
                  <a:schemeClr val="dk1"/>
                </a:solidFill>
                <a:latin typeface="Helvetica Neue"/>
                <a:ea typeface="Helvetica Neue"/>
                <a:cs typeface="Helvetica Neue"/>
                <a:sym typeface="Helvetica Neue"/>
              </a:rPr>
              <a:t>SL6-7</a:t>
            </a:r>
            <a:r>
              <a:rPr lang="en-GB">
                <a:solidFill>
                  <a:schemeClr val="dk1"/>
                </a:solidFill>
                <a:latin typeface="Helvetica Neue"/>
                <a:ea typeface="Helvetica Neue"/>
                <a:cs typeface="Helvetica Neue"/>
                <a:sym typeface="Helvetica Neue"/>
              </a:rPr>
              <a:t>: </a:t>
            </a:r>
            <a:r>
              <a:rPr lang="en-GB">
                <a:latin typeface="Helvetica Neue"/>
                <a:ea typeface="Helvetica Neue"/>
                <a:cs typeface="Helvetica Neue"/>
                <a:sym typeface="Helvetica Neue"/>
              </a:rPr>
              <a:t>Downstream of the AUG start codon, SL6 and SL7 are predicted by all chemical mapping studies of the 5UTR, and are analogous to stems discovered to be important in bovine coronaviruses but not yet functionally probed in SARS-related viruses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latin typeface="Helvetica Neue"/>
                <a:ea typeface="Helvetica Neue"/>
                <a:cs typeface="Helvetica Neue"/>
                <a:sym typeface="Helvetica Neue"/>
              </a:rPr>
              <a:t>7) </a:t>
            </a:r>
            <a:r>
              <a:rPr b="1" lang="en-GB">
                <a:latin typeface="Helvetica Neue"/>
                <a:ea typeface="Helvetica Neue"/>
                <a:cs typeface="Helvetica Neue"/>
                <a:sym typeface="Helvetica Neue"/>
              </a:rPr>
              <a:t>SL8: </a:t>
            </a:r>
            <a:r>
              <a:rPr lang="en-GB">
                <a:latin typeface="Helvetica Neue"/>
                <a:ea typeface="Helvetica Neue"/>
                <a:cs typeface="Helvetica Neue"/>
                <a:sym typeface="Helvetica Neue"/>
              </a:rPr>
              <a:t>is also predicted by NMR and DMS, though its function in SARS2 is unknown.</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10" name="Google Shape;210;p3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30"/>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12" name="Google Shape;212;p30"/>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13" name="Google Shape;213;p30"/>
          <p:cNvSpPr txBox="1"/>
          <p:nvPr/>
        </p:nvSpPr>
        <p:spPr>
          <a:xfrm>
            <a:off x="261750" y="646175"/>
            <a:ext cx="86205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produced models for the full extended 5	 UTR. With the current level of sampling, each of these lowest energy structures appear only once amongst the models, reducing confidence that these models accurately capture lowest energy conformations. Nevertheless, the top-scoring models suggest the potential for compact RNA structures for the 5 UTR mediated by potential tertiary contacts between stem–loops.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While such tertiary contacts are of potential interest, additional experimental data would be needed to have confidence that any such collapsed states are well-defined low energy states and could act as therapeutic targets.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It is also possible that the entire 5	 UTR may form a well-defined 3D arrangement when in complex with the ribosome, which would not be captured by our modeling.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therefore turned to smaller segments of the extended 5 UTR for which Rosetta-FARFAR2 had a reasonable prospect of achieving convergent models.</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19" name="Google Shape;219;p3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31"/>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21" name="Google Shape;221;p31"/>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pic>
        <p:nvPicPr>
          <p:cNvPr id="222" name="Google Shape;222;p31"/>
          <p:cNvPicPr preferRelativeResize="0"/>
          <p:nvPr/>
        </p:nvPicPr>
        <p:blipFill>
          <a:blip r:embed="rId3">
            <a:alphaModFix/>
          </a:blip>
          <a:stretch>
            <a:fillRect/>
          </a:stretch>
        </p:blipFill>
        <p:spPr>
          <a:xfrm>
            <a:off x="182500" y="628300"/>
            <a:ext cx="5066253" cy="4393600"/>
          </a:xfrm>
          <a:prstGeom prst="rect">
            <a:avLst/>
          </a:prstGeom>
          <a:noFill/>
          <a:ln>
            <a:noFill/>
          </a:ln>
        </p:spPr>
      </p:pic>
      <p:pic>
        <p:nvPicPr>
          <p:cNvPr id="223" name="Google Shape;223;p31"/>
          <p:cNvPicPr preferRelativeResize="0"/>
          <p:nvPr/>
        </p:nvPicPr>
        <p:blipFill>
          <a:blip r:embed="rId4">
            <a:alphaModFix/>
          </a:blip>
          <a:stretch>
            <a:fillRect/>
          </a:stretch>
        </p:blipFill>
        <p:spPr>
          <a:xfrm>
            <a:off x="5401153" y="1844938"/>
            <a:ext cx="3590447" cy="19558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cxnSp>
        <p:nvCxnSpPr>
          <p:cNvPr id="63" name="Google Shape;63;p1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4" name="Google Shape;64;p1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20/07/2023</a:t>
            </a:r>
            <a:endParaRPr>
              <a:latin typeface="Helvetica Neue"/>
              <a:ea typeface="Helvetica Neue"/>
              <a:cs typeface="Helvetica Neue"/>
              <a:sym typeface="Helvetica Neue"/>
            </a:endParaRPr>
          </a:p>
        </p:txBody>
      </p:sp>
      <p:sp>
        <p:nvSpPr>
          <p:cNvPr id="65" name="Google Shape;65;p14"/>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Meeting with Amadeu Group</a:t>
            </a:r>
            <a:endParaRPr>
              <a:latin typeface="Helvetica Neue"/>
              <a:ea typeface="Helvetica Neue"/>
              <a:cs typeface="Helvetica Neue"/>
              <a:sym typeface="Helvetica Neue"/>
            </a:endParaRPr>
          </a:p>
        </p:txBody>
      </p:sp>
      <p:sp>
        <p:nvSpPr>
          <p:cNvPr id="66" name="Google Shape;66;p14"/>
          <p:cNvSpPr txBox="1"/>
          <p:nvPr/>
        </p:nvSpPr>
        <p:spPr>
          <a:xfrm>
            <a:off x="221275" y="856300"/>
            <a:ext cx="84282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latin typeface="Helvetica Neue"/>
                <a:ea typeface="Helvetica Neue"/>
                <a:cs typeface="Helvetica Neue"/>
                <a:sym typeface="Helvetica Neue"/>
              </a:rPr>
              <a:t>NMR studies on group A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21 ligands tested for </a:t>
            </a:r>
            <a:r>
              <a:rPr lang="en-GB">
                <a:latin typeface="Helvetica Neue"/>
                <a:ea typeface="Helvetica Neue"/>
                <a:cs typeface="Helvetica Neue"/>
                <a:sym typeface="Helvetica Neue"/>
              </a:rPr>
              <a:t>binding</a:t>
            </a:r>
            <a:r>
              <a:rPr lang="en-GB">
                <a:latin typeface="Helvetica Neue"/>
                <a:ea typeface="Helvetica Neue"/>
                <a:cs typeface="Helvetica Neue"/>
                <a:sym typeface="Helvetica Neue"/>
              </a:rPr>
              <a:t> to MPRO with NMR (only 3 shown promising 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MPRO 306 aa with 87,7% of them assigned to NMR peaks. They actually used 80.9% of MPRO aa to detect </a:t>
            </a:r>
            <a:r>
              <a:rPr lang="en-GB">
                <a:latin typeface="Helvetica Neue"/>
                <a:ea typeface="Helvetica Neue"/>
                <a:cs typeface="Helvetica Neue"/>
                <a:sym typeface="Helvetica Neue"/>
              </a:rPr>
              <a:t>binding</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could measure changes in the peaks of these 80.9% of aa for 3 triazines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MCS-1361:  A191-</a:t>
            </a:r>
            <a:r>
              <a:rPr lang="en-GB">
                <a:solidFill>
                  <a:schemeClr val="dk1"/>
                </a:solidFill>
                <a:latin typeface="Helvetica Neue"/>
                <a:ea typeface="Helvetica Neue"/>
                <a:cs typeface="Helvetica Neue"/>
                <a:sym typeface="Helvetica Neue"/>
              </a:rPr>
              <a:t>Q192 (S4), </a:t>
            </a:r>
            <a:r>
              <a:rPr lang="en-GB">
                <a:latin typeface="Helvetica Neue"/>
                <a:ea typeface="Helvetica Neue"/>
                <a:cs typeface="Helvetica Neue"/>
                <a:sym typeface="Helvetica Neue"/>
              </a:rPr>
              <a:t>G174-T175 (-), E166 (S4), T135 (-), C117 (-), Q107 (-), S10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MCS-1258: A173 (-), C117 (-), C38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MCS-1327: </a:t>
            </a:r>
            <a:r>
              <a:rPr lang="en-GB">
                <a:solidFill>
                  <a:schemeClr val="dk1"/>
                </a:solidFill>
                <a:latin typeface="Helvetica Neue"/>
                <a:ea typeface="Helvetica Neue"/>
                <a:cs typeface="Helvetica Neue"/>
                <a:sym typeface="Helvetica Neue"/>
              </a:rPr>
              <a:t> A191-Q192 (S4), E166 (S4), Q299-S301 (-), M82 (~S2), V86 (S2), C117(-), D48 (~S1’)</a:t>
            </a:r>
            <a:endParaRPr>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solidFill>
                  <a:schemeClr val="dk1"/>
                </a:solidFill>
                <a:latin typeface="Helvetica Neue"/>
                <a:ea typeface="Helvetica Neue"/>
                <a:cs typeface="Helvetica Neue"/>
                <a:sym typeface="Helvetica Neue"/>
              </a:rPr>
              <a:t>Looks like MCS-1361 and MCS-1327 are actually binding to the MPRO active site not sure about 1258 which also have a very low signal</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29" name="Google Shape;229;p3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30" name="Google Shape;230;p32"/>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31" name="Google Shape;231;p32"/>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32" name="Google Shape;232;p32"/>
          <p:cNvSpPr txBox="1"/>
          <p:nvPr/>
        </p:nvSpPr>
        <p:spPr>
          <a:xfrm>
            <a:off x="261750" y="646175"/>
            <a:ext cx="86205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For the shorter stem–loops in the 5 UTR and initial stretch of the ORF1a/b coding region, including SL1, SL2, SL3, SL4, SL6 and SL7, we generated at least 200 000 FARFAR2 models.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As expected for these smaller RNA segments, all these stem loops had excellent modeling convergence.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Most clusters had occupancies of greater than 1, indicating that numerous independent de novo modeling trajectories resulted in conformations similar to within 2 ˚A RMSD. Furthermore, the mean pairwise RMSD of 10 lowest energy cluster centers approached 2.5A˚ or better for SL1–4, suggesting that if a single dominant structure exists for these elements, our average model accuracy would be around 6A RMSD or better.</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Nevertheless, SL1–3 have four or more clusters with E-gap values &lt;1REU, suggesting the presence of many distinct structures at a 2A˚ clustering radius. We propose that these clusters represent alternative structural targets that may be trapped by a small molecule without substantial energetic penalty.</a:t>
            </a:r>
            <a:endParaRPr>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38" name="Google Shape;238;p3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33"/>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40" name="Google Shape;240;p33"/>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pic>
        <p:nvPicPr>
          <p:cNvPr id="241" name="Google Shape;241;p33"/>
          <p:cNvPicPr preferRelativeResize="0"/>
          <p:nvPr/>
        </p:nvPicPr>
        <p:blipFill>
          <a:blip r:embed="rId3">
            <a:alphaModFix/>
          </a:blip>
          <a:stretch>
            <a:fillRect/>
          </a:stretch>
        </p:blipFill>
        <p:spPr>
          <a:xfrm>
            <a:off x="2232788" y="628300"/>
            <a:ext cx="4678414" cy="454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47" name="Google Shape;247;p3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34"/>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49" name="Google Shape;249;p34"/>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50" name="Google Shape;250;p34"/>
          <p:cNvSpPr txBox="1"/>
          <p:nvPr/>
        </p:nvSpPr>
        <p:spPr>
          <a:xfrm>
            <a:off x="261750" y="646175"/>
            <a:ext cx="8620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Other SARS2 RNA models: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Reverse complement of SL1–4 (no ss experimental information)</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SARS-CoV-2 frameshift stimulating element (FSE): </a:t>
            </a:r>
            <a:r>
              <a:rPr lang="en-GB">
                <a:latin typeface="Helvetica Neue"/>
                <a:ea typeface="Helvetica Neue"/>
                <a:cs typeface="Helvetica Neue"/>
                <a:sym typeface="Helvetica Neue"/>
              </a:rPr>
              <a:t>The SARS-CoV-2 FSE pseudoknot structure has been shown to be critical for a ribosomal frameshifting event that leads to the production of ORF1a and ORF1b proteins from the same genomic region (Figure 3)(49). The FSE has been the target of many recent structural characterization efforts.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Models of SARS-CoV-2 3 UTR</a:t>
            </a:r>
            <a:endParaRPr b="1">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56" name="Google Shape;256;p3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5"/>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58" name="Google Shape;258;p35"/>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59" name="Google Shape;259;p35"/>
          <p:cNvSpPr txBox="1"/>
          <p:nvPr/>
        </p:nvSpPr>
        <p:spPr>
          <a:xfrm>
            <a:off x="261750" y="646175"/>
            <a:ext cx="86205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Conclusions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structural ensembles presented here have a number of limitations.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First, these ensembles are not true thermodynamic ensembles in that the structure occupancies do not necessarily reflect the underlying probabilities of occurrence for each conformational state.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Second, some of the simulation ensembles described here did not achieve sufficient convergence to provide confidence in the resulting models that is, independent modeling runs did not converge to similar low energy structures. It is possible that these RNA elements do not have well-defined 3D structures in solution unless bound tightly to partners such as the SARS-CoV-2 replicase complex.</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A third limitation of the structural ensembles presented here is that the most converged models in this study reach an expected RMSD of 5–10 A˚ from the native structure, potentially presenting difficulties for small-molecule virtual docking approaches where the accuracy depends on a high-resolution model of the binding site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 resulting FARFAR2-Apo-Riboswitch dataset provides an opportunity for testing the accuracy of virtual screening approaches that use FARFAR2 model sets.</a:t>
            </a: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265" name="Google Shape;265;p3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6"/>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de novo 3D models</a:t>
            </a:r>
            <a:endParaRPr>
              <a:latin typeface="Helvetica Neue"/>
              <a:ea typeface="Helvetica Neue"/>
              <a:cs typeface="Helvetica Neue"/>
              <a:sym typeface="Helvetica Neue"/>
            </a:endParaRPr>
          </a:p>
        </p:txBody>
      </p:sp>
      <p:sp>
        <p:nvSpPr>
          <p:cNvPr id="267" name="Google Shape;267;p36"/>
          <p:cNvSpPr txBox="1"/>
          <p:nvPr/>
        </p:nvSpPr>
        <p:spPr>
          <a:xfrm>
            <a:off x="1214700" y="5174300"/>
            <a:ext cx="51642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Rangan, Ramya et al. Nucleic acids research vol. 49,6 (2021): 3092-3108. doi:10.1093/nar/gkab119</a:t>
            </a:r>
            <a:endParaRPr i="1" sz="800">
              <a:solidFill>
                <a:schemeClr val="dk1"/>
              </a:solidFill>
              <a:latin typeface="Helvetica Neue"/>
              <a:ea typeface="Helvetica Neue"/>
              <a:cs typeface="Helvetica Neue"/>
              <a:sym typeface="Helvetica Neue"/>
            </a:endParaRPr>
          </a:p>
        </p:txBody>
      </p:sp>
      <p:sp>
        <p:nvSpPr>
          <p:cNvPr id="268" name="Google Shape;268;p36"/>
          <p:cNvSpPr txBox="1"/>
          <p:nvPr/>
        </p:nvSpPr>
        <p:spPr>
          <a:xfrm>
            <a:off x="261000" y="636550"/>
            <a:ext cx="8620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Info to gather</a:t>
            </a:r>
            <a:endParaRPr b="1">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ALL models for all RNAs</a:t>
            </a:r>
            <a:endParaRPr b="1">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274" name="Google Shape;274;p3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75" name="Google Shape;275;p37"/>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a:t>
            </a:r>
            <a:r>
              <a:rPr lang="en-GB">
                <a:latin typeface="Helvetica Neue"/>
                <a:ea typeface="Helvetica Neue"/>
                <a:cs typeface="Helvetica Neue"/>
                <a:sym typeface="Helvetica Neue"/>
              </a:rPr>
              <a:t>inside</a:t>
            </a:r>
            <a:r>
              <a:rPr lang="en-GB">
                <a:latin typeface="Helvetica Neue"/>
                <a:ea typeface="Helvetica Neue"/>
                <a:cs typeface="Helvetica Neue"/>
                <a:sym typeface="Helvetica Neue"/>
              </a:rPr>
              <a:t> the virion</a:t>
            </a:r>
            <a:endParaRPr>
              <a:latin typeface="Helvetica Neue"/>
              <a:ea typeface="Helvetica Neue"/>
              <a:cs typeface="Helvetica Neue"/>
              <a:sym typeface="Helvetica Neue"/>
            </a:endParaRPr>
          </a:p>
        </p:txBody>
      </p:sp>
      <p:sp>
        <p:nvSpPr>
          <p:cNvPr id="276" name="Google Shape;276;p37"/>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sp>
        <p:nvSpPr>
          <p:cNvPr id="277" name="Google Shape;277;p37"/>
          <p:cNvSpPr txBox="1"/>
          <p:nvPr/>
        </p:nvSpPr>
        <p:spPr>
          <a:xfrm>
            <a:off x="298250" y="475900"/>
            <a:ext cx="8370600" cy="49254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Introduction: </a:t>
            </a:r>
            <a:endParaRPr>
              <a:latin typeface="Helvetica Neue"/>
              <a:ea typeface="Helvetica Neue"/>
              <a:cs typeface="Helvetica Neue"/>
              <a:sym typeface="Helvetica Neue"/>
            </a:endParaRPr>
          </a:p>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RNA structures are widely recognized as critical modulators in regulating transcription, translation, and replications of coronavirus and other RNA viruses</a:t>
            </a:r>
            <a:endParaRPr>
              <a:latin typeface="Helvetica Neue"/>
              <a:ea typeface="Helvetica Neue"/>
              <a:cs typeface="Helvetica Neue"/>
              <a:sym typeface="Helvetica Neue"/>
            </a:endParaRPr>
          </a:p>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recently developed an RNA in situ conformation sequencing technology, named RIC-seq, for unbiased mapping of RNA-RNA spatial interactions in living cells.</a:t>
            </a:r>
            <a:endParaRPr>
              <a:latin typeface="Helvetica Neue"/>
              <a:ea typeface="Helvetica Neue"/>
              <a:cs typeface="Helvetica Neue"/>
              <a:sym typeface="Helvetica Neue"/>
            </a:endParaRPr>
          </a:p>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this study, we successfully applied the vRIC-seq technology to the SARS2 RNA genome structure in intact virions.</a:t>
            </a:r>
            <a:r>
              <a:rPr lang="en-GB">
                <a:latin typeface="Helvetica Neue"/>
                <a:ea typeface="Helvetica Neue"/>
                <a:cs typeface="Helvetica Neue"/>
                <a:sym typeface="Helvetica Neue"/>
              </a:rPr>
              <a:t> We reconstructed a model of the surprisingly compact yet unentangled tertiary structure of the SAR2 RNA genome.</a:t>
            </a:r>
            <a:endParaRPr>
              <a:latin typeface="Helvetica Neue"/>
              <a:ea typeface="Helvetica Neue"/>
              <a:cs typeface="Helvetica Neue"/>
              <a:sym typeface="Helvetica Neue"/>
            </a:endParaRPr>
          </a:p>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At the secondary structure level, we found that the overall structure of SAR2 is more compacted in virion than that in the host cell, and long-range RNA duplexes are prevalently present.</a:t>
            </a:r>
            <a:endParaRPr>
              <a:latin typeface="Helvetica Neue"/>
              <a:ea typeface="Helvetica Neue"/>
              <a:cs typeface="Helvetica Neue"/>
              <a:sym typeface="Helvetica Neue"/>
            </a:endParaRPr>
          </a:p>
          <a:p>
            <a:pPr indent="-317500" lvl="0" marL="457200" rtl="0" algn="just">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SARS2 hijack host cells by engaging its spike with the host receptor. After entering into the host cell, the SARS2 genome is released from the densely coated N proteins for translating nonstructural proteins to replicate its genome, and to produce structural proteins to assemble new virions. If there is any genome structure remodeling before and/or after the infection is still unclear.</a:t>
            </a:r>
            <a:endParaRPr>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283" name="Google Shape;283;p3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pic>
        <p:nvPicPr>
          <p:cNvPr id="284" name="Google Shape;284;p38"/>
          <p:cNvPicPr preferRelativeResize="0"/>
          <p:nvPr/>
        </p:nvPicPr>
        <p:blipFill>
          <a:blip r:embed="rId3">
            <a:alphaModFix/>
          </a:blip>
          <a:stretch>
            <a:fillRect/>
          </a:stretch>
        </p:blipFill>
        <p:spPr>
          <a:xfrm>
            <a:off x="1473000" y="628300"/>
            <a:ext cx="7362825" cy="4724400"/>
          </a:xfrm>
          <a:prstGeom prst="rect">
            <a:avLst/>
          </a:prstGeom>
          <a:noFill/>
          <a:ln>
            <a:noFill/>
          </a:ln>
        </p:spPr>
      </p:pic>
      <p:sp>
        <p:nvSpPr>
          <p:cNvPr id="285" name="Google Shape;285;p38"/>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sp>
        <p:nvSpPr>
          <p:cNvPr id="286" name="Google Shape;286;p38"/>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inside the virion</a:t>
            </a:r>
            <a:endParaRPr>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292" name="Google Shape;292;p3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293" name="Google Shape;293;p39"/>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sp>
        <p:nvSpPr>
          <p:cNvPr id="294" name="Google Shape;294;p39"/>
          <p:cNvSpPr txBox="1"/>
          <p:nvPr/>
        </p:nvSpPr>
        <p:spPr>
          <a:xfrm>
            <a:off x="298250" y="602900"/>
            <a:ext cx="83706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Results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90.6% of the pairwise interactions happened within 100 nt, whereas ~6.3% of the interactions spanned more than 600 nt, and three sharp peaks with 810, 1360, and 2090 nt separately, were observed</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our structural model, the median and mean distances between two paired regions in SARS-CoV-2 were 28 and 111 nt, respectively.</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found that about 63.8% (19,064 nt) of the SARS-CoV-2 genome were base-paired, and our model precisely recapitulated the stem-loop structures (SL1-SL7) in the 5′ UTR, as well as 3′ UTR structures including the s2m and the HVR (Fig. 3).</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Unexpectedly, 76% of the duplexes identiﬁed by vRIC-seq in virion might also present in host cells. In addition, over 88% of the in-virion duplexes that happened within 2 kb were also present in host cells. However, the pairwise interactions over 2 kb showed evident remodeling in the host cells.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Notably, the duplexes in the 5′ UTR regions barely changed in virions and the host cells</a:t>
            </a:r>
            <a:endParaRPr>
              <a:latin typeface="Helvetica Neue"/>
              <a:ea typeface="Helvetica Neue"/>
              <a:cs typeface="Helvetica Neue"/>
              <a:sym typeface="Helvetica Neue"/>
            </a:endParaRPr>
          </a:p>
        </p:txBody>
      </p:sp>
      <p:sp>
        <p:nvSpPr>
          <p:cNvPr id="295" name="Google Shape;295;p39"/>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inside the virion</a:t>
            </a:r>
            <a:endParaRPr>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301" name="Google Shape;301;p4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40"/>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pic>
        <p:nvPicPr>
          <p:cNvPr id="303" name="Google Shape;303;p40"/>
          <p:cNvPicPr preferRelativeResize="0"/>
          <p:nvPr/>
        </p:nvPicPr>
        <p:blipFill>
          <a:blip r:embed="rId3">
            <a:alphaModFix/>
          </a:blip>
          <a:stretch>
            <a:fillRect/>
          </a:stretch>
        </p:blipFill>
        <p:spPr>
          <a:xfrm>
            <a:off x="3530148" y="920923"/>
            <a:ext cx="5496125" cy="3606850"/>
          </a:xfrm>
          <a:prstGeom prst="rect">
            <a:avLst/>
          </a:prstGeom>
          <a:noFill/>
          <a:ln>
            <a:noFill/>
          </a:ln>
        </p:spPr>
      </p:pic>
      <p:pic>
        <p:nvPicPr>
          <p:cNvPr id="304" name="Google Shape;304;p40"/>
          <p:cNvPicPr preferRelativeResize="0"/>
          <p:nvPr/>
        </p:nvPicPr>
        <p:blipFill>
          <a:blip r:embed="rId4">
            <a:alphaModFix/>
          </a:blip>
          <a:stretch>
            <a:fillRect/>
          </a:stretch>
        </p:blipFill>
        <p:spPr>
          <a:xfrm>
            <a:off x="152400" y="966275"/>
            <a:ext cx="3230650" cy="3058800"/>
          </a:xfrm>
          <a:prstGeom prst="rect">
            <a:avLst/>
          </a:prstGeom>
          <a:noFill/>
          <a:ln>
            <a:noFill/>
          </a:ln>
        </p:spPr>
      </p:pic>
      <p:sp>
        <p:nvSpPr>
          <p:cNvPr id="305" name="Google Shape;305;p40"/>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inside the virion</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311" name="Google Shape;311;p4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12" name="Google Shape;312;p41"/>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pic>
        <p:nvPicPr>
          <p:cNvPr id="313" name="Google Shape;313;p41"/>
          <p:cNvPicPr preferRelativeResize="0"/>
          <p:nvPr/>
        </p:nvPicPr>
        <p:blipFill>
          <a:blip r:embed="rId3">
            <a:alphaModFix/>
          </a:blip>
          <a:stretch>
            <a:fillRect/>
          </a:stretch>
        </p:blipFill>
        <p:spPr>
          <a:xfrm>
            <a:off x="313400" y="649326"/>
            <a:ext cx="6123850" cy="2657525"/>
          </a:xfrm>
          <a:prstGeom prst="rect">
            <a:avLst/>
          </a:prstGeom>
          <a:noFill/>
          <a:ln>
            <a:noFill/>
          </a:ln>
        </p:spPr>
      </p:pic>
      <p:sp>
        <p:nvSpPr>
          <p:cNvPr id="314" name="Google Shape;314;p41"/>
          <p:cNvSpPr txBox="1"/>
          <p:nvPr/>
        </p:nvSpPr>
        <p:spPr>
          <a:xfrm>
            <a:off x="313400" y="3748525"/>
            <a:ext cx="8443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Eight co-variant base pairs were located at SL5-6 in the 5′ UTR</a:t>
            </a:r>
            <a:endParaRPr/>
          </a:p>
          <a:p>
            <a:pPr indent="-317500" lvl="0" marL="457200" rtl="0" algn="l">
              <a:spcBef>
                <a:spcPts val="0"/>
              </a:spcBef>
              <a:spcAft>
                <a:spcPts val="0"/>
              </a:spcAft>
              <a:buSzPts val="1400"/>
              <a:buChar char="-"/>
            </a:pPr>
            <a:r>
              <a:rPr lang="en-GB"/>
              <a:t>Next, we investigated the co-variant base pairs among 200,621 SARS-CoV-2 strains. This analysis identiﬁed 98 co-variant events across the whole SARS-CoV-2 genome, of which nine co-variants were located in SL1 and six in the s2m</a:t>
            </a:r>
            <a:endParaRPr/>
          </a:p>
          <a:p>
            <a:pPr indent="-317500" lvl="0" marL="457200" rtl="0" algn="l">
              <a:spcBef>
                <a:spcPts val="0"/>
              </a:spcBef>
              <a:spcAft>
                <a:spcPts val="0"/>
              </a:spcAft>
              <a:buSzPts val="1400"/>
              <a:buChar char="-"/>
            </a:pPr>
            <a:r>
              <a:t/>
            </a:r>
            <a:endParaRPr/>
          </a:p>
        </p:txBody>
      </p:sp>
      <p:sp>
        <p:nvSpPr>
          <p:cNvPr id="315" name="Google Shape;315;p41"/>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inside the virion</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cxnSp>
        <p:nvCxnSpPr>
          <p:cNvPr id="71" name="Google Shape;71;p1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2" name="Google Shape;72;p1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20/07/2023</a:t>
            </a:r>
            <a:endParaRPr>
              <a:latin typeface="Helvetica Neue"/>
              <a:ea typeface="Helvetica Neue"/>
              <a:cs typeface="Helvetica Neue"/>
              <a:sym typeface="Helvetica Neue"/>
            </a:endParaRPr>
          </a:p>
        </p:txBody>
      </p:sp>
      <p:sp>
        <p:nvSpPr>
          <p:cNvPr id="73" name="Google Shape;73;p15"/>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Meeting with Amadeu Group</a:t>
            </a:r>
            <a:endParaRPr>
              <a:latin typeface="Helvetica Neue"/>
              <a:ea typeface="Helvetica Neue"/>
              <a:cs typeface="Helvetica Neue"/>
              <a:sym typeface="Helvetica Neue"/>
            </a:endParaRPr>
          </a:p>
        </p:txBody>
      </p:sp>
      <p:sp>
        <p:nvSpPr>
          <p:cNvPr id="74" name="Google Shape;74;p15"/>
          <p:cNvSpPr txBox="1"/>
          <p:nvPr/>
        </p:nvSpPr>
        <p:spPr>
          <a:xfrm>
            <a:off x="221275" y="856300"/>
            <a:ext cx="84282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latin typeface="Helvetica Neue"/>
                <a:ea typeface="Helvetica Neue"/>
                <a:cs typeface="Helvetica Neue"/>
                <a:sym typeface="Helvetica Neue"/>
              </a:rPr>
              <a:t>Hypothesis for group B compounds: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are RNA binders</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24 candidates (6 with EC50 &lt; 1.8 uM and 18 with EC50 between 1.8-13 uM)</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13 </a:t>
            </a:r>
            <a:r>
              <a:rPr lang="en-GB">
                <a:latin typeface="Helvetica Neue"/>
                <a:ea typeface="Helvetica Neue"/>
                <a:cs typeface="Helvetica Neue"/>
                <a:sym typeface="Helvetica Neue"/>
              </a:rPr>
              <a:t>where</a:t>
            </a:r>
            <a:r>
              <a:rPr lang="en-GB">
                <a:latin typeface="Helvetica Neue"/>
                <a:ea typeface="Helvetica Neue"/>
                <a:cs typeface="Helvetica Neue"/>
                <a:sym typeface="Helvetica Neue"/>
              </a:rPr>
              <a:t> send to Schwalbe for NMR studies against </a:t>
            </a:r>
            <a:r>
              <a:rPr b="1" lang="en-GB">
                <a:latin typeface="Helvetica Neue"/>
                <a:ea typeface="Helvetica Neue"/>
                <a:cs typeface="Helvetica Neue"/>
                <a:sym typeface="Helvetica Neue"/>
              </a:rPr>
              <a:t>RNA 5’SL1234</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4 discarded for solubility issues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6 were identified as hits  </a:t>
            </a:r>
            <a:endParaRPr>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17/08/2023</a:t>
            </a:r>
            <a:endParaRPr>
              <a:latin typeface="Helvetica Neue"/>
              <a:ea typeface="Helvetica Neue"/>
              <a:cs typeface="Helvetica Neue"/>
              <a:sym typeface="Helvetica Neue"/>
            </a:endParaRPr>
          </a:p>
        </p:txBody>
      </p:sp>
      <p:cxnSp>
        <p:nvCxnSpPr>
          <p:cNvPr id="321" name="Google Shape;321;p4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42"/>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latin typeface="Helvetica Neue"/>
                <a:ea typeface="Helvetica Neue"/>
                <a:cs typeface="Helvetica Neue"/>
                <a:sym typeface="Helvetica Neue"/>
              </a:rPr>
              <a:t>Cao, Changchang et al. Nature communications vol. 12,1 3917. 24 Jun. 2021, doi:10.1038/s41467-021-22785-x</a:t>
            </a:r>
            <a:endParaRPr i="1" sz="800">
              <a:solidFill>
                <a:schemeClr val="dk1"/>
              </a:solidFill>
              <a:latin typeface="Helvetica Neue"/>
              <a:ea typeface="Helvetica Neue"/>
              <a:cs typeface="Helvetica Neue"/>
              <a:sym typeface="Helvetica Neue"/>
            </a:endParaRPr>
          </a:p>
        </p:txBody>
      </p:sp>
      <p:sp>
        <p:nvSpPr>
          <p:cNvPr id="323" name="Google Shape;323;p42"/>
          <p:cNvSpPr txBox="1"/>
          <p:nvPr/>
        </p:nvSpPr>
        <p:spPr>
          <a:xfrm>
            <a:off x="261000" y="636550"/>
            <a:ext cx="8620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Info to gather</a:t>
            </a:r>
            <a:endParaRPr b="1">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b="1" lang="en-GB">
                <a:latin typeface="Helvetica Neue"/>
                <a:ea typeface="Helvetica Neue"/>
                <a:cs typeface="Helvetica Neue"/>
                <a:sym typeface="Helvetica Neue"/>
              </a:rPr>
              <a:t>ALL XLinks to validate models</a:t>
            </a:r>
            <a:endParaRPr b="1">
              <a:latin typeface="Helvetica Neue"/>
              <a:ea typeface="Helvetica Neue"/>
              <a:cs typeface="Helvetica Neue"/>
              <a:sym typeface="Helvetica Neue"/>
            </a:endParaRPr>
          </a:p>
        </p:txBody>
      </p:sp>
      <p:sp>
        <p:nvSpPr>
          <p:cNvPr id="324" name="Google Shape;324;p42"/>
          <p:cNvSpPr txBox="1"/>
          <p:nvPr/>
        </p:nvSpPr>
        <p:spPr>
          <a:xfrm>
            <a:off x="2400" y="44800"/>
            <a:ext cx="654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architecture of SARS2 RNA genome inside the virion</a:t>
            </a:r>
            <a:endParaRPr>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18/08/2023</a:t>
            </a:r>
            <a:endParaRPr>
              <a:latin typeface="Helvetica Neue"/>
              <a:ea typeface="Helvetica Neue"/>
              <a:cs typeface="Helvetica Neue"/>
              <a:sym typeface="Helvetica Neue"/>
            </a:endParaRPr>
          </a:p>
        </p:txBody>
      </p:sp>
      <p:cxnSp>
        <p:nvCxnSpPr>
          <p:cNvPr id="330" name="Google Shape;330;p4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43"/>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Data</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332" name="Google Shape;332;p43"/>
          <p:cNvSpPr txBox="1"/>
          <p:nvPr/>
        </p:nvSpPr>
        <p:spPr>
          <a:xfrm>
            <a:off x="256025" y="614525"/>
            <a:ext cx="67188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PDB:</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Frameshifting </a:t>
            </a:r>
            <a:r>
              <a:rPr lang="en-GB">
                <a:latin typeface="Helvetica Neue"/>
                <a:ea typeface="Helvetica Neue"/>
                <a:cs typeface="Helvetica Neue"/>
                <a:sym typeface="Helvetica Neue"/>
              </a:rPr>
              <a:t>pseudoknot</a:t>
            </a:r>
            <a:r>
              <a:rPr lang="en-GB">
                <a:latin typeface="Helvetica Neue"/>
                <a:ea typeface="Helvetica Neue"/>
                <a:cs typeface="Helvetica Neue"/>
                <a:sym typeface="Helvetica Neue"/>
              </a:rPr>
              <a:t> RNA </a:t>
            </a:r>
            <a:r>
              <a:rPr lang="en-GB">
                <a:latin typeface="Helvetica Neue"/>
                <a:ea typeface="Helvetica Neue"/>
                <a:cs typeface="Helvetica Neue"/>
                <a:sym typeface="Helvetica Neue"/>
              </a:rPr>
              <a:t>structures</a:t>
            </a:r>
            <a:r>
              <a:rPr lang="en-GB">
                <a:latin typeface="Helvetica Neue"/>
                <a:ea typeface="Helvetica Neue"/>
                <a:cs typeface="Helvetica Neue"/>
                <a:sym typeface="Helvetica Neue"/>
              </a:rPr>
              <a:t>:  at least 5 crystals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No </a:t>
            </a:r>
            <a:r>
              <a:rPr b="1" lang="en-GB">
                <a:latin typeface="Helvetica Neue"/>
                <a:ea typeface="Helvetica Neue"/>
                <a:cs typeface="Helvetica Neue"/>
                <a:sym typeface="Helvetica Neue"/>
              </a:rPr>
              <a:t>structures</a:t>
            </a:r>
            <a:r>
              <a:rPr b="1" lang="en-GB">
                <a:latin typeface="Helvetica Neue"/>
                <a:ea typeface="Helvetica Neue"/>
                <a:cs typeface="Helvetica Neue"/>
                <a:sym typeface="Helvetica Neue"/>
              </a:rPr>
              <a:t> for 5’UTR </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Multiple structures of the replication-transcription complex bound to nsp13 + RNA</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Nsp10-nsp14 complex + RNA</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Backtracked complex + nsp13</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Nucleotides for each segment of 5’UTR:</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used the following Genome from the </a:t>
            </a:r>
            <a:r>
              <a:rPr lang="en-GB">
                <a:solidFill>
                  <a:schemeClr val="dk1"/>
                </a:solidFill>
                <a:latin typeface="Helvetica Neue"/>
                <a:ea typeface="Helvetica Neue"/>
                <a:cs typeface="Helvetica Neue"/>
                <a:sym typeface="Helvetica Neue"/>
              </a:rPr>
              <a:t>Schwalbe first paper on the RNA secondary structure</a:t>
            </a:r>
            <a:r>
              <a:rPr lang="en-GB">
                <a:latin typeface="Helvetica Neue"/>
                <a:ea typeface="Helvetica Neue"/>
                <a:cs typeface="Helvetica Neue"/>
                <a:sym typeface="Helvetica Neue"/>
              </a:rPr>
              <a:t>: </a:t>
            </a:r>
            <a:r>
              <a:rPr lang="en-GB" u="sng">
                <a:solidFill>
                  <a:schemeClr val="hlink"/>
                </a:solidFill>
                <a:latin typeface="Helvetica Neue"/>
                <a:ea typeface="Helvetica Neue"/>
                <a:cs typeface="Helvetica Neue"/>
                <a:sym typeface="Helvetica Neue"/>
                <a:hlinkClick r:id="rId3"/>
              </a:rPr>
              <a:t>https://www.ncbi.nlm.nih.gov/nuccore/NC_045512.2?report=fasta</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We also used the the Supplementary Figure 1 from </a:t>
            </a:r>
            <a:r>
              <a:rPr lang="en-GB">
                <a:solidFill>
                  <a:schemeClr val="dk1"/>
                </a:solidFill>
                <a:latin typeface="Helvetica Neue"/>
                <a:ea typeface="Helvetica Neue"/>
                <a:cs typeface="Helvetica Neue"/>
                <a:sym typeface="Helvetica Neue"/>
              </a:rPr>
              <a:t>(</a:t>
            </a:r>
            <a:r>
              <a:rPr i="1" lang="en-GB" sz="800">
                <a:solidFill>
                  <a:schemeClr val="dk1"/>
                </a:solidFill>
                <a:highlight>
                  <a:schemeClr val="lt1"/>
                </a:highlight>
                <a:latin typeface="Helvetica Neue"/>
                <a:ea typeface="Helvetica Neue"/>
                <a:cs typeface="Helvetica Neue"/>
                <a:sym typeface="Helvetica Neue"/>
              </a:rPr>
              <a:t>Angew. Chem. Int. Ed. 2021, 60, 19191– 19200 DOI: doi.org/10.1002/anie.202103693 </a:t>
            </a:r>
            <a:r>
              <a:rPr lang="en-GB">
                <a:solidFill>
                  <a:schemeClr val="dk1"/>
                </a:solidFill>
                <a:latin typeface="Helvetica Neue"/>
                <a:ea typeface="Helvetica Neue"/>
                <a:cs typeface="Helvetica Neue"/>
                <a:sym typeface="Helvetica Neue"/>
              </a:rPr>
              <a:t>) to select each 5’UTR segment</a:t>
            </a:r>
            <a:endParaRPr>
              <a:latin typeface="Helvetica Neue"/>
              <a:ea typeface="Helvetica Neue"/>
              <a:cs typeface="Helvetica Neue"/>
              <a:sym typeface="Helvetica Neue"/>
            </a:endParaRPr>
          </a:p>
        </p:txBody>
      </p:sp>
      <p:pic>
        <p:nvPicPr>
          <p:cNvPr id="333" name="Google Shape;333;p43"/>
          <p:cNvPicPr preferRelativeResize="0"/>
          <p:nvPr/>
        </p:nvPicPr>
        <p:blipFill rotWithShape="1">
          <a:blip r:embed="rId4">
            <a:alphaModFix/>
          </a:blip>
          <a:srcRect b="0" l="0" r="0" t="15846"/>
          <a:stretch/>
        </p:blipFill>
        <p:spPr>
          <a:xfrm>
            <a:off x="6862100" y="640375"/>
            <a:ext cx="2038150" cy="2217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18/08/2023</a:t>
            </a:r>
            <a:endParaRPr>
              <a:latin typeface="Helvetica Neue"/>
              <a:ea typeface="Helvetica Neue"/>
              <a:cs typeface="Helvetica Neue"/>
              <a:sym typeface="Helvetica Neue"/>
            </a:endParaRPr>
          </a:p>
        </p:txBody>
      </p:sp>
      <p:cxnSp>
        <p:nvCxnSpPr>
          <p:cNvPr id="339" name="Google Shape;339;p4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40" name="Google Shape;340;p44"/>
          <p:cNvSpPr txBox="1"/>
          <p:nvPr/>
        </p:nvSpPr>
        <p:spPr>
          <a:xfrm>
            <a:off x="256025" y="614525"/>
            <a:ext cx="86955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latin typeface="Helvetica Neue"/>
                <a:ea typeface="Helvetica Neue"/>
                <a:cs typeface="Helvetica Neue"/>
                <a:sym typeface="Helvetica Neue"/>
              </a:rPr>
              <a:t>We should be very very careful to known which Strain are they using for the </a:t>
            </a:r>
            <a:r>
              <a:rPr b="1" lang="en-GB">
                <a:latin typeface="Helvetica Neue"/>
                <a:ea typeface="Helvetica Neue"/>
                <a:cs typeface="Helvetica Neue"/>
                <a:sym typeface="Helvetica Neue"/>
              </a:rPr>
              <a:t>experiments</a:t>
            </a:r>
            <a:r>
              <a:rPr b="1" lang="en-GB">
                <a:latin typeface="Helvetica Neue"/>
                <a:ea typeface="Helvetica Neue"/>
                <a:cs typeface="Helvetica Neue"/>
                <a:sym typeface="Helvetica Neue"/>
              </a:rPr>
              <a:t>!</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SL1: 7-33: </a:t>
            </a:r>
            <a:r>
              <a:rPr lang="en-GB">
                <a:latin typeface="Helvetica Neue"/>
                <a:ea typeface="Helvetica Neue"/>
                <a:cs typeface="Helvetica Neue"/>
                <a:sym typeface="Helvetica Neue"/>
              </a:rPr>
              <a:t>GGUUUAUACCUUCCCAGGUAACAAACC</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SL2+3: 45-75: AUCUCUUGUAGAUCUGUUCUCUAAACGAAC</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SL4: 86-125: GUGUGGCUGUCACUCGGCUGCAUGCUUAGUGCACUCACGC</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SL5a: 188-218: GGCUGCUUACGGUUUCGUCCGUGUUGCAGCC</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SL5b+c: 230-263: CAUCUAGGUUUCGUCCGGGUGUGACCGAAAGGUA</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SL5stem: 177-265: UAUCUUCUGCAGGCUGCUUACGGUUUCGUCCGUGUUGCAGCCGAUCAUCAGCACAUCUAGGUUUCGUCCGGGUGUGACCGAAAGGUAAG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SL6: 302-343: CACGUCCAACUCAGUUUGCCUGUUUUACAGGUUCGCGACGUG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SL7: 349-394: ACGUGGCUUUGGAGACUCCGUGGAGGAGGUCUUAUCAGAGGCACGU</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SL8: 413-471: ACUUGUGGCUUAGUAGAAGUUGAAAAAGGCGUUUUGCCUCAACUUGAACAGCCCUAUGU</a:t>
            </a:r>
            <a:endParaRPr>
              <a:latin typeface="Helvetica Neue"/>
              <a:ea typeface="Helvetica Neue"/>
              <a:cs typeface="Helvetica Neue"/>
              <a:sym typeface="Helvetica Neue"/>
            </a:endParaRPr>
          </a:p>
        </p:txBody>
      </p:sp>
      <p:sp>
        <p:nvSpPr>
          <p:cNvPr id="341" name="Google Shape;341;p44"/>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Data</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18/08/2023</a:t>
            </a:r>
            <a:endParaRPr>
              <a:latin typeface="Helvetica Neue"/>
              <a:ea typeface="Helvetica Neue"/>
              <a:cs typeface="Helvetica Neue"/>
              <a:sym typeface="Helvetica Neue"/>
            </a:endParaRPr>
          </a:p>
        </p:txBody>
      </p:sp>
      <p:cxnSp>
        <p:nvCxnSpPr>
          <p:cNvPr id="347" name="Google Shape;347;p4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45"/>
          <p:cNvSpPr txBox="1"/>
          <p:nvPr/>
        </p:nvSpPr>
        <p:spPr>
          <a:xfrm>
            <a:off x="256025" y="614525"/>
            <a:ext cx="8695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GB"/>
              <a:t>Useful softwares for RNA (modeling and homology search)</a:t>
            </a:r>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3"/>
              </a:rPr>
              <a:t>http://rna.tbi.univie.ac.at/cgi-bin/RNAWebSuite/RNAfold.cgi</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4"/>
              </a:rPr>
              <a:t>http://eddylab.org/infernal/</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5"/>
              </a:rPr>
              <a:t>https://www.mankier.com/1/nhmmer#</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6"/>
              </a:rPr>
              <a:t>https://iimcb.genesilico.pl/modernaserver/</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7"/>
              </a:rPr>
              <a:t>https://rfam.org/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8"/>
              </a:rPr>
              <a:t>https://rfam.org/family/RF03117</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There are no structures of the bCoV-5UTR family in Rfam</a:t>
            </a:r>
            <a:endParaRPr b="1">
              <a:latin typeface="Helvetica Neue"/>
              <a:ea typeface="Helvetica Neue"/>
              <a:cs typeface="Helvetica Neue"/>
              <a:sym typeface="Helvetica Neue"/>
            </a:endParaRPr>
          </a:p>
        </p:txBody>
      </p:sp>
      <p:sp>
        <p:nvSpPr>
          <p:cNvPr id="349" name="Google Shape;349;p45"/>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Data</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18/08/2023</a:t>
            </a:r>
            <a:endParaRPr>
              <a:latin typeface="Helvetica Neue"/>
              <a:ea typeface="Helvetica Neue"/>
              <a:cs typeface="Helvetica Neue"/>
              <a:sym typeface="Helvetica Neue"/>
            </a:endParaRPr>
          </a:p>
        </p:txBody>
      </p:sp>
      <p:cxnSp>
        <p:nvCxnSpPr>
          <p:cNvPr id="355" name="Google Shape;355;p4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46"/>
          <p:cNvSpPr txBox="1"/>
          <p:nvPr/>
        </p:nvSpPr>
        <p:spPr>
          <a:xfrm>
            <a:off x="256025" y="614525"/>
            <a:ext cx="8695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latin typeface="Helvetica Neue"/>
                <a:ea typeface="Helvetica Neue"/>
                <a:cs typeface="Helvetica Neue"/>
                <a:sym typeface="Helvetica Neue"/>
              </a:rPr>
              <a:t>Targeting 5’UTR:</a:t>
            </a:r>
            <a:endParaRPr b="1">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GB">
                <a:solidFill>
                  <a:schemeClr val="dk1"/>
                </a:solidFill>
                <a:highlight>
                  <a:srgbClr val="FFFFFF"/>
                </a:highlight>
                <a:latin typeface="Helvetica Neue"/>
                <a:ea typeface="Helvetica Neue"/>
                <a:cs typeface="Helvetica Neue"/>
                <a:sym typeface="Helvetica Neue"/>
              </a:rPr>
              <a:t>The drugs and vaccines used to treat or prevent COVID-19 are predominantly targeted to the S protein, but the rapid mutation in this region can easily lead to drug resistance. Therefore, it is necessary to develop drugs that target other proteins (</a:t>
            </a:r>
            <a:r>
              <a:rPr b="1" lang="en-GB">
                <a:solidFill>
                  <a:schemeClr val="dk1"/>
                </a:solidFill>
                <a:latin typeface="Helvetica Neue"/>
                <a:ea typeface="Helvetica Neue"/>
                <a:cs typeface="Helvetica Neue"/>
                <a:sym typeface="Helvetica Neue"/>
              </a:rPr>
              <a:t>https://www.nature.com/articles/s41392-022-00884-5</a:t>
            </a:r>
            <a:r>
              <a:rPr lang="en-GB">
                <a:solidFill>
                  <a:schemeClr val="dk1"/>
                </a:solidFill>
                <a:highlight>
                  <a:srgbClr val="FFFFFF"/>
                </a:highlight>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u="sng">
                <a:solidFill>
                  <a:schemeClr val="hlink"/>
                </a:solidFill>
                <a:latin typeface="Helvetica Neue"/>
                <a:ea typeface="Helvetica Neue"/>
                <a:cs typeface="Helvetica Neue"/>
                <a:sym typeface="Helvetica Neue"/>
                <a:hlinkClick r:id="rId3"/>
              </a:rPr>
              <a:t>https://www.pnas.org/doi/10.1073/pnas.2117198119</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u="sng">
                <a:solidFill>
                  <a:schemeClr val="hlink"/>
                </a:solidFill>
                <a:latin typeface="Helvetica Neue"/>
                <a:ea typeface="Helvetica Neue"/>
                <a:cs typeface="Helvetica Neue"/>
                <a:sym typeface="Helvetica Neue"/>
                <a:hlinkClick r:id="rId4"/>
              </a:rPr>
              <a:t>https://onlinelibrary.wiley.com/doi/10.1002/anie.202103693</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u="sng">
                <a:solidFill>
                  <a:schemeClr val="hlink"/>
                </a:solidFill>
                <a:latin typeface="Helvetica Neue"/>
                <a:ea typeface="Helvetica Neue"/>
                <a:cs typeface="Helvetica Neue"/>
                <a:sym typeface="Helvetica Neue"/>
                <a:hlinkClick r:id="rId5"/>
              </a:rPr>
              <a:t>https://www.frontiersin.org/articles/10.3389/fchem.2021.802766/full</a:t>
            </a:r>
            <a:r>
              <a:rPr b="1" lang="en-GB">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
        <p:nvSpPr>
          <p:cNvPr id="357" name="Google Shape;357;p46"/>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Data</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cxnSp>
        <p:nvCxnSpPr>
          <p:cNvPr id="362" name="Google Shape;362;p4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47"/>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CASP15</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364" name="Google Shape;364;p4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22</a:t>
            </a:r>
            <a:r>
              <a:rPr lang="en-GB">
                <a:latin typeface="Helvetica Neue"/>
                <a:ea typeface="Helvetica Neue"/>
                <a:cs typeface="Helvetica Neue"/>
                <a:sym typeface="Helvetica Neue"/>
              </a:rPr>
              <a:t>/08/2023</a:t>
            </a:r>
            <a:endParaRPr>
              <a:latin typeface="Helvetica Neue"/>
              <a:ea typeface="Helvetica Neue"/>
              <a:cs typeface="Helvetica Neue"/>
              <a:sym typeface="Helvetica Neue"/>
            </a:endParaRPr>
          </a:p>
        </p:txBody>
      </p:sp>
      <p:sp>
        <p:nvSpPr>
          <p:cNvPr id="365" name="Google Shape;365;p47"/>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Kretsch, Rachael C et al.  Proteins, 10.1002/prot.26550. 19 Jul. 2023, doi:10.1002/prot.26550</a:t>
            </a:r>
            <a:endParaRPr i="1" sz="800">
              <a:solidFill>
                <a:schemeClr val="dk1"/>
              </a:solidFill>
              <a:latin typeface="Helvetica Neue"/>
              <a:ea typeface="Helvetica Neue"/>
              <a:cs typeface="Helvetica Neue"/>
              <a:sym typeface="Helvetica Neue"/>
            </a:endParaRPr>
          </a:p>
        </p:txBody>
      </p:sp>
      <p:sp>
        <p:nvSpPr>
          <p:cNvPr id="366" name="Google Shape;366;p47"/>
          <p:cNvSpPr txBox="1"/>
          <p:nvPr/>
        </p:nvSpPr>
        <p:spPr>
          <a:xfrm>
            <a:off x="495600" y="712450"/>
            <a:ext cx="8301600" cy="4525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First time there was a specific </a:t>
            </a:r>
            <a:r>
              <a:rPr lang="en-GB" sz="1200">
                <a:latin typeface="Helvetica Neue"/>
                <a:ea typeface="Helvetica Neue"/>
                <a:cs typeface="Helvetica Neue"/>
                <a:sym typeface="Helvetica Neue"/>
              </a:rPr>
              <a:t>category</a:t>
            </a:r>
            <a:r>
              <a:rPr lang="en-GB" sz="1200">
                <a:latin typeface="Helvetica Neue"/>
                <a:ea typeface="Helvetica Neue"/>
                <a:cs typeface="Helvetica Neue"/>
                <a:sym typeface="Helvetica Neue"/>
              </a:rPr>
              <a:t> for RNA modeling</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10 RNA complexes</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2 RNA-protein complexes</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6 groups take part</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Targets resolved by X-ray and cryo-EM</a:t>
            </a:r>
            <a:endParaRPr sz="12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One of the </a:t>
            </a:r>
            <a:r>
              <a:rPr lang="en-GB" sz="1200">
                <a:latin typeface="Helvetica Neue"/>
                <a:ea typeface="Helvetica Neue"/>
                <a:cs typeface="Helvetica Neue"/>
                <a:sym typeface="Helvetica Neue"/>
              </a:rPr>
              <a:t>structures</a:t>
            </a:r>
            <a:r>
              <a:rPr lang="en-GB" sz="1200">
                <a:latin typeface="Helvetica Neue"/>
                <a:ea typeface="Helvetica Neue"/>
                <a:cs typeface="Helvetica Neue"/>
                <a:sym typeface="Helvetica Neue"/>
              </a:rPr>
              <a:t> was SARS-COV-2 5’SL5 (Also </a:t>
            </a:r>
            <a:r>
              <a:rPr lang="en-GB" sz="1200">
                <a:solidFill>
                  <a:schemeClr val="dk1"/>
                </a:solidFill>
                <a:highlight>
                  <a:srgbClr val="FFFFFF"/>
                </a:highlight>
                <a:latin typeface="Helvetica Neue"/>
                <a:ea typeface="Helvetica Neue"/>
                <a:cs typeface="Helvetica Neue"/>
                <a:sym typeface="Helvetica Neue"/>
              </a:rPr>
              <a:t> BtCoV-HKU5 SL5</a:t>
            </a: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GB" sz="1200">
                <a:solidFill>
                  <a:schemeClr val="dk1"/>
                </a:solidFill>
                <a:highlight>
                  <a:srgbClr val="FFFFFF"/>
                </a:highlight>
                <a:latin typeface="Helvetica Neue"/>
                <a:ea typeface="Helvetica Neue"/>
                <a:cs typeface="Helvetica Neue"/>
                <a:sym typeface="Helvetica Neue"/>
              </a:rPr>
              <a:t>Coronaviruses have a highly structured 5′ region with several “stem loop” (SL) elements; SL5 was predicted to fold into a four-way junction in most SARS-related betacoronaviruses.</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n-GB" sz="1200">
                <a:solidFill>
                  <a:schemeClr val="dk1"/>
                </a:solidFill>
                <a:highlight>
                  <a:srgbClr val="FFFFFF"/>
                </a:highlight>
                <a:latin typeface="Helvetica Neue"/>
                <a:ea typeface="Helvetica Neue"/>
                <a:cs typeface="Helvetica Neue"/>
                <a:sym typeface="Helvetica Neue"/>
              </a:rPr>
              <a:t>The tertiary organization of this junction and the degree of its structural conservation is unknown. In fact, previous computational modeling of the SARS-CoV-2 SL5 suggested that this domain might not have a well-defined tertiary structure.</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n-GB" sz="1200">
                <a:solidFill>
                  <a:schemeClr val="dk1"/>
                </a:solidFill>
                <a:highlight>
                  <a:srgbClr val="FFFFFF"/>
                </a:highlight>
                <a:latin typeface="Helvetica Neue"/>
                <a:ea typeface="Helvetica Neue"/>
                <a:cs typeface="Helvetica Neue"/>
                <a:sym typeface="Helvetica Neue"/>
              </a:rPr>
              <a:t>Solved by cryo-EM at 4.74A (not great but it’s something)</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n-GB" sz="1200">
                <a:solidFill>
                  <a:schemeClr val="dk1"/>
                </a:solidFill>
                <a:highlight>
                  <a:srgbClr val="FFFFFF"/>
                </a:highlight>
                <a:latin typeface="Helvetica Neue"/>
                <a:ea typeface="Helvetica Neue"/>
                <a:cs typeface="Helvetica Neue"/>
                <a:sym typeface="Helvetica Neue"/>
              </a:rPr>
              <a:t>Multiple models to represent experimental </a:t>
            </a:r>
            <a:r>
              <a:rPr lang="en-GB" sz="1200">
                <a:solidFill>
                  <a:schemeClr val="dk1"/>
                </a:solidFill>
                <a:highlight>
                  <a:srgbClr val="FFFFFF"/>
                </a:highlight>
                <a:latin typeface="Helvetica Neue"/>
                <a:ea typeface="Helvetica Neue"/>
                <a:cs typeface="Helvetica Neue"/>
                <a:sym typeface="Helvetica Neue"/>
              </a:rPr>
              <a:t>uncertainty</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n-GB" sz="1200">
                <a:solidFill>
                  <a:schemeClr val="dk1"/>
                </a:solidFill>
                <a:highlight>
                  <a:srgbClr val="FFFFFF"/>
                </a:highlight>
                <a:latin typeface="Helvetica Neue"/>
                <a:ea typeface="Helvetica Neue"/>
                <a:cs typeface="Helvetica Neue"/>
                <a:sym typeface="Helvetica Neue"/>
              </a:rPr>
              <a:t>Not publicly available yet</a:t>
            </a:r>
            <a:r>
              <a:rPr lang="en-GB" sz="1200">
                <a:solidFill>
                  <a:schemeClr val="dk1"/>
                </a:solidFill>
                <a:highlight>
                  <a:srgbClr val="FFFFFF"/>
                </a:highlight>
                <a:latin typeface="Helvetica Neue"/>
                <a:ea typeface="Helvetica Neue"/>
                <a:cs typeface="Helvetica Neue"/>
                <a:sym typeface="Helvetica Neue"/>
              </a:rPr>
              <a:t> </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p4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72" name="Google Shape;372;p48"/>
          <p:cNvSpPr txBox="1"/>
          <p:nvPr/>
        </p:nvSpPr>
        <p:spPr>
          <a:xfrm>
            <a:off x="2400" y="44800"/>
            <a:ext cx="731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SARS2 RNA genome and host proteins to target COVID infection</a:t>
            </a:r>
            <a:endParaRPr>
              <a:latin typeface="Helvetica Neue"/>
              <a:ea typeface="Helvetica Neue"/>
              <a:cs typeface="Helvetica Neue"/>
              <a:sym typeface="Helvetica Neue"/>
            </a:endParaRPr>
          </a:p>
        </p:txBody>
      </p:sp>
      <p:sp>
        <p:nvSpPr>
          <p:cNvPr id="373" name="Google Shape;373;p4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22/08/2023</a:t>
            </a:r>
            <a:endParaRPr>
              <a:latin typeface="Helvetica Neue"/>
              <a:ea typeface="Helvetica Neue"/>
              <a:cs typeface="Helvetica Neue"/>
              <a:sym typeface="Helvetica Neue"/>
            </a:endParaRPr>
          </a:p>
        </p:txBody>
      </p:sp>
      <p:sp>
        <p:nvSpPr>
          <p:cNvPr id="374" name="Google Shape;374;p48"/>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solidFill>
                  <a:schemeClr val="accent2"/>
                </a:solidFill>
                <a:highlight>
                  <a:srgbClr val="FFFFFF"/>
                </a:highlight>
                <a:latin typeface="Helvetica Neue"/>
                <a:ea typeface="Helvetica Neue"/>
                <a:cs typeface="Helvetica Neue"/>
                <a:sym typeface="Helvetica Neue"/>
              </a:rPr>
              <a:t>Sun, Lei et al. </a:t>
            </a:r>
            <a:r>
              <a:rPr i="1" lang="en-GB" sz="800">
                <a:solidFill>
                  <a:schemeClr val="accent2"/>
                </a:solidFill>
                <a:highlight>
                  <a:srgbClr val="FFFFFF"/>
                </a:highlight>
                <a:latin typeface="Helvetica Neue"/>
                <a:ea typeface="Helvetica Neue"/>
                <a:cs typeface="Helvetica Neue"/>
                <a:sym typeface="Helvetica Neue"/>
              </a:rPr>
              <a:t>Cell</a:t>
            </a:r>
            <a:r>
              <a:rPr lang="en-GB" sz="800">
                <a:solidFill>
                  <a:schemeClr val="accent2"/>
                </a:solidFill>
                <a:highlight>
                  <a:srgbClr val="FFFFFF"/>
                </a:highlight>
                <a:latin typeface="Helvetica Neue"/>
                <a:ea typeface="Helvetica Neue"/>
                <a:cs typeface="Helvetica Neue"/>
                <a:sym typeface="Helvetica Neue"/>
              </a:rPr>
              <a:t> vol. 184,7 (2021): 1865-1883.e20. doi:10.1016/j.cell.2021.02.008</a:t>
            </a:r>
            <a:endParaRPr i="1" sz="800">
              <a:solidFill>
                <a:schemeClr val="dk1"/>
              </a:solidFill>
              <a:latin typeface="Helvetica Neue"/>
              <a:ea typeface="Helvetica Neue"/>
              <a:cs typeface="Helvetica Neue"/>
              <a:sym typeface="Helvetica Neue"/>
            </a:endParaRPr>
          </a:p>
        </p:txBody>
      </p:sp>
      <p:sp>
        <p:nvSpPr>
          <p:cNvPr id="375" name="Google Shape;375;p48"/>
          <p:cNvSpPr txBox="1"/>
          <p:nvPr/>
        </p:nvSpPr>
        <p:spPr>
          <a:xfrm>
            <a:off x="495600" y="712450"/>
            <a:ext cx="8301600" cy="36942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Introduction:</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SARS-CoV-2 is an RNA virus and the RNA genome itself is a central regulatory hub that controls and enables its function. RNA molecules fold into complex, higher-order structures that are integral to their cellular function</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Here, we investigated the in vivo and in vitro RNA secondary structures of SARS-CoV-2, as well as the structures of the UTRs of six related coronaviruses</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Based on the in vivo structural data, we used our deep-learning tool to accurately predict 42 functionally related host proteins that bind to the UTRs of the SARS-CoV-2 RNA genome</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We subsequently validated the physical and functional interactions of several proteins predicted to bind viral RNA. By using an innovative SARS-CoV-2 cell infection system and infection assays with the bona ﬁde SARS-CoV-2 virus, we validated that several of the conserved RNA structural elements do contribute to viral infection.</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b="1" lang="en-GB" sz="1200">
                <a:latin typeface="Helvetica Neue"/>
                <a:ea typeface="Helvetica Neue"/>
                <a:cs typeface="Helvetica Neue"/>
                <a:sym typeface="Helvetica Neue"/>
              </a:rPr>
              <a:t>Also, we found that some of these host proteins are vulnerable drug targets; their chemical inhibition with repurposed FDA-approved drugs led to a signiﬁcant decrease in SARS-CoV-2 infection of cells.</a:t>
            </a:r>
            <a:endParaRPr sz="1200">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cxnSp>
        <p:nvCxnSpPr>
          <p:cNvPr id="380" name="Google Shape;380;p4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9"/>
          <p:cNvSpPr txBox="1"/>
          <p:nvPr/>
        </p:nvSpPr>
        <p:spPr>
          <a:xfrm>
            <a:off x="2400" y="44800"/>
            <a:ext cx="731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SARS2 RNA genome and host proteins to target COVID infection</a:t>
            </a:r>
            <a:endParaRPr>
              <a:latin typeface="Helvetica Neue"/>
              <a:ea typeface="Helvetica Neue"/>
              <a:cs typeface="Helvetica Neue"/>
              <a:sym typeface="Helvetica Neue"/>
            </a:endParaRPr>
          </a:p>
        </p:txBody>
      </p:sp>
      <p:sp>
        <p:nvSpPr>
          <p:cNvPr id="382" name="Google Shape;382;p4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22/08/2023</a:t>
            </a:r>
            <a:endParaRPr>
              <a:latin typeface="Helvetica Neue"/>
              <a:ea typeface="Helvetica Neue"/>
              <a:cs typeface="Helvetica Neue"/>
              <a:sym typeface="Helvetica Neue"/>
            </a:endParaRPr>
          </a:p>
        </p:txBody>
      </p:sp>
      <p:sp>
        <p:nvSpPr>
          <p:cNvPr id="383" name="Google Shape;383;p49"/>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solidFill>
                  <a:schemeClr val="accent2"/>
                </a:solidFill>
                <a:highlight>
                  <a:srgbClr val="FFFFFF"/>
                </a:highlight>
                <a:latin typeface="Helvetica Neue"/>
                <a:ea typeface="Helvetica Neue"/>
                <a:cs typeface="Helvetica Neue"/>
                <a:sym typeface="Helvetica Neue"/>
              </a:rPr>
              <a:t>Sun, Lei et al. </a:t>
            </a:r>
            <a:r>
              <a:rPr i="1" lang="en-GB" sz="800">
                <a:solidFill>
                  <a:schemeClr val="accent2"/>
                </a:solidFill>
                <a:highlight>
                  <a:srgbClr val="FFFFFF"/>
                </a:highlight>
                <a:latin typeface="Helvetica Neue"/>
                <a:ea typeface="Helvetica Neue"/>
                <a:cs typeface="Helvetica Neue"/>
                <a:sym typeface="Helvetica Neue"/>
              </a:rPr>
              <a:t>Cell</a:t>
            </a:r>
            <a:r>
              <a:rPr lang="en-GB" sz="800">
                <a:solidFill>
                  <a:schemeClr val="accent2"/>
                </a:solidFill>
                <a:highlight>
                  <a:srgbClr val="FFFFFF"/>
                </a:highlight>
                <a:latin typeface="Helvetica Neue"/>
                <a:ea typeface="Helvetica Neue"/>
                <a:cs typeface="Helvetica Neue"/>
                <a:sym typeface="Helvetica Neue"/>
              </a:rPr>
              <a:t> vol. 184,7 (2021): 1865-1883.e20. doi:10.1016/j.cell.2021.02.008</a:t>
            </a:r>
            <a:endParaRPr i="1" sz="800">
              <a:solidFill>
                <a:schemeClr val="dk1"/>
              </a:solidFill>
              <a:latin typeface="Helvetica Neue"/>
              <a:ea typeface="Helvetica Neue"/>
              <a:cs typeface="Helvetica Neue"/>
              <a:sym typeface="Helvetica Neue"/>
            </a:endParaRPr>
          </a:p>
        </p:txBody>
      </p:sp>
      <p:sp>
        <p:nvSpPr>
          <p:cNvPr id="384" name="Google Shape;384;p49"/>
          <p:cNvSpPr txBox="1"/>
          <p:nvPr/>
        </p:nvSpPr>
        <p:spPr>
          <a:xfrm>
            <a:off x="263300" y="712450"/>
            <a:ext cx="5658600" cy="4248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Results</a:t>
            </a: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structural landscape of the SARS-CoV-2 genome in human cells</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host cell data conﬁrm the presence of stable, conserved structural elements from theoretical analysis</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accurately predicted 42 functionally related host cell proteins that bind to the SARS-CoV-2 RNA genome and showed that some of these host proteins are vulnerable drug targets for reducing SARS-CoV-2 infection</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The 5 UTR of most coronaviruses harbors a number of stem loops, with many showing heightened sequence conservation across betacoronaviruses, and various stems demonstrating functional roles in viral infection. For example, studies suggested that SL1 in the 5 UTR is necessary for coronavirus replication . The third stem loop contains a TRS core sequence (CS region, CUAAAC), which has been speculated to be critical for the discontinuous transcription characteristic of coronaviruses.</a:t>
            </a:r>
            <a:endParaRPr sz="1200">
              <a:latin typeface="Helvetica Neue"/>
              <a:ea typeface="Helvetica Neue"/>
              <a:cs typeface="Helvetica Neue"/>
              <a:sym typeface="Helvetica Neue"/>
            </a:endParaRPr>
          </a:p>
        </p:txBody>
      </p:sp>
      <p:pic>
        <p:nvPicPr>
          <p:cNvPr id="385" name="Google Shape;385;p49"/>
          <p:cNvPicPr preferRelativeResize="0"/>
          <p:nvPr/>
        </p:nvPicPr>
        <p:blipFill>
          <a:blip r:embed="rId3">
            <a:alphaModFix/>
          </a:blip>
          <a:stretch>
            <a:fillRect/>
          </a:stretch>
        </p:blipFill>
        <p:spPr>
          <a:xfrm>
            <a:off x="5922050" y="665050"/>
            <a:ext cx="3064926" cy="2408526"/>
          </a:xfrm>
          <a:prstGeom prst="rect">
            <a:avLst/>
          </a:prstGeom>
          <a:noFill/>
          <a:ln>
            <a:noFill/>
          </a:ln>
        </p:spPr>
      </p:pic>
      <p:pic>
        <p:nvPicPr>
          <p:cNvPr id="386" name="Google Shape;386;p49"/>
          <p:cNvPicPr preferRelativeResize="0"/>
          <p:nvPr/>
        </p:nvPicPr>
        <p:blipFill>
          <a:blip r:embed="rId4">
            <a:alphaModFix/>
          </a:blip>
          <a:stretch>
            <a:fillRect/>
          </a:stretch>
        </p:blipFill>
        <p:spPr>
          <a:xfrm>
            <a:off x="5922000" y="3227361"/>
            <a:ext cx="3221926" cy="19469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5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50"/>
          <p:cNvSpPr txBox="1"/>
          <p:nvPr/>
        </p:nvSpPr>
        <p:spPr>
          <a:xfrm>
            <a:off x="2400" y="44800"/>
            <a:ext cx="731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SARS2 RNA genome and host proteins to target COVID infection</a:t>
            </a:r>
            <a:endParaRPr>
              <a:latin typeface="Helvetica Neue"/>
              <a:ea typeface="Helvetica Neue"/>
              <a:cs typeface="Helvetica Neue"/>
              <a:sym typeface="Helvetica Neue"/>
            </a:endParaRPr>
          </a:p>
        </p:txBody>
      </p:sp>
      <p:sp>
        <p:nvSpPr>
          <p:cNvPr id="393" name="Google Shape;393;p5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22/08/2023</a:t>
            </a:r>
            <a:endParaRPr>
              <a:latin typeface="Helvetica Neue"/>
              <a:ea typeface="Helvetica Neue"/>
              <a:cs typeface="Helvetica Neue"/>
              <a:sym typeface="Helvetica Neue"/>
            </a:endParaRPr>
          </a:p>
        </p:txBody>
      </p:sp>
      <p:sp>
        <p:nvSpPr>
          <p:cNvPr id="394" name="Google Shape;394;p50"/>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solidFill>
                  <a:schemeClr val="accent2"/>
                </a:solidFill>
                <a:highlight>
                  <a:srgbClr val="FFFFFF"/>
                </a:highlight>
                <a:latin typeface="Helvetica Neue"/>
                <a:ea typeface="Helvetica Neue"/>
                <a:cs typeface="Helvetica Neue"/>
                <a:sym typeface="Helvetica Neue"/>
              </a:rPr>
              <a:t>Sun, Lei et al. </a:t>
            </a:r>
            <a:r>
              <a:rPr i="1" lang="en-GB" sz="800">
                <a:solidFill>
                  <a:schemeClr val="accent2"/>
                </a:solidFill>
                <a:highlight>
                  <a:srgbClr val="FFFFFF"/>
                </a:highlight>
                <a:latin typeface="Helvetica Neue"/>
                <a:ea typeface="Helvetica Neue"/>
                <a:cs typeface="Helvetica Neue"/>
                <a:sym typeface="Helvetica Neue"/>
              </a:rPr>
              <a:t>Cell</a:t>
            </a:r>
            <a:r>
              <a:rPr lang="en-GB" sz="800">
                <a:solidFill>
                  <a:schemeClr val="accent2"/>
                </a:solidFill>
                <a:highlight>
                  <a:srgbClr val="FFFFFF"/>
                </a:highlight>
                <a:latin typeface="Helvetica Neue"/>
                <a:ea typeface="Helvetica Neue"/>
                <a:cs typeface="Helvetica Neue"/>
                <a:sym typeface="Helvetica Neue"/>
              </a:rPr>
              <a:t> vol. 184,7 (2021): 1865-1883.e20. doi:10.1016/j.cell.2021.02.008</a:t>
            </a:r>
            <a:endParaRPr i="1" sz="800">
              <a:solidFill>
                <a:schemeClr val="dk1"/>
              </a:solidFill>
              <a:latin typeface="Helvetica Neue"/>
              <a:ea typeface="Helvetica Neue"/>
              <a:cs typeface="Helvetica Neue"/>
              <a:sym typeface="Helvetica Neue"/>
            </a:endParaRPr>
          </a:p>
        </p:txBody>
      </p:sp>
      <p:sp>
        <p:nvSpPr>
          <p:cNvPr id="395" name="Google Shape;395;p50"/>
          <p:cNvSpPr txBox="1"/>
          <p:nvPr/>
        </p:nvSpPr>
        <p:spPr>
          <a:xfrm>
            <a:off x="263300" y="712450"/>
            <a:ext cx="8340300" cy="3140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Results:</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In addition to recruiting the translation machinery, SARS-CoV-2 could interact with many host proteins including RNA metabolism proteins and enzymes such as helicases.</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For example, based on our predictions, the helicase DDX42 is likely hijacked by the virus to help evade cell innate immune response</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Interestingly, our ﬁndings suggest that stress granule proteins including TIA1, IGF2BP1, and PTBP1 interact with the SARS-CoV-2 RNA genome.</a:t>
            </a:r>
            <a:endParaRPr sz="1200">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Font typeface="Helvetica Neue"/>
              <a:buChar char="-"/>
            </a:pPr>
            <a:r>
              <a:rPr lang="en-GB" sz="1200">
                <a:latin typeface="Helvetica Neue"/>
                <a:ea typeface="Helvetica Neue"/>
                <a:cs typeface="Helvetica Neue"/>
                <a:sym typeface="Helvetica Neue"/>
              </a:rPr>
              <a:t>The identiﬁcation of conserved RNA structures and host RBPs that bind to viral RNA genomes can be exploited to develop antiviral drugs. We found inhibitor drugs targeting predicted host factor proteins successfully reduced SARS-CoV-2 infection.</a:t>
            </a:r>
            <a:endParaRPr sz="1200">
              <a:latin typeface="Helvetica Neue"/>
              <a:ea typeface="Helvetica Neue"/>
              <a:cs typeface="Helvetica Neue"/>
              <a:sym typeface="Helvetica Neue"/>
            </a:endParaRPr>
          </a:p>
          <a:p>
            <a:pPr indent="0" lvl="0" marL="0" rtl="0" algn="just">
              <a:lnSpc>
                <a:spcPct val="150000"/>
              </a:lnSpc>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cxnSp>
        <p:nvCxnSpPr>
          <p:cNvPr id="400" name="Google Shape;400;p5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01" name="Google Shape;401;p51"/>
          <p:cNvSpPr txBox="1"/>
          <p:nvPr/>
        </p:nvSpPr>
        <p:spPr>
          <a:xfrm>
            <a:off x="2400" y="44800"/>
            <a:ext cx="731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Sequencia de RNA del grup experimental</a:t>
            </a:r>
            <a:endParaRPr>
              <a:latin typeface="Helvetica Neue"/>
              <a:ea typeface="Helvetica Neue"/>
              <a:cs typeface="Helvetica Neue"/>
              <a:sym typeface="Helvetica Neue"/>
            </a:endParaRPr>
          </a:p>
        </p:txBody>
      </p:sp>
      <p:sp>
        <p:nvSpPr>
          <p:cNvPr id="402" name="Google Shape;402;p5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19</a:t>
            </a:r>
            <a:r>
              <a:rPr lang="en-GB">
                <a:latin typeface="Helvetica Neue"/>
                <a:ea typeface="Helvetica Neue"/>
                <a:cs typeface="Helvetica Neue"/>
                <a:sym typeface="Helvetica Neue"/>
              </a:rPr>
              <a:t>/09/2023</a:t>
            </a:r>
            <a:endParaRPr>
              <a:latin typeface="Helvetica Neue"/>
              <a:ea typeface="Helvetica Neue"/>
              <a:cs typeface="Helvetica Neue"/>
              <a:sym typeface="Helvetica Neue"/>
            </a:endParaRPr>
          </a:p>
        </p:txBody>
      </p:sp>
      <p:sp>
        <p:nvSpPr>
          <p:cNvPr id="403" name="Google Shape;403;p51"/>
          <p:cNvSpPr txBox="1"/>
          <p:nvPr/>
        </p:nvSpPr>
        <p:spPr>
          <a:xfrm>
            <a:off x="487050" y="675750"/>
            <a:ext cx="816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latin typeface="Helvetica Neue"/>
                <a:ea typeface="Helvetica Neue"/>
                <a:cs typeface="Helvetica Neue"/>
                <a:sym typeface="Helvetica Neue"/>
              </a:rPr>
              <a:t>5'SL1234:</a:t>
            </a:r>
            <a:endParaRPr>
              <a:latin typeface="Helvetica Neue"/>
              <a:ea typeface="Helvetica Neue"/>
              <a:cs typeface="Helvetica Neue"/>
              <a:sym typeface="Helvetica Neue"/>
            </a:endParaRPr>
          </a:p>
          <a:p>
            <a:pPr indent="0" lvl="0" marL="0" rtl="0" algn="l">
              <a:spcBef>
                <a:spcPts val="0"/>
              </a:spcBef>
              <a:spcAft>
                <a:spcPts val="0"/>
              </a:spcAft>
              <a:buNone/>
            </a:pPr>
            <a:r>
              <a:rPr lang="en-GB">
                <a:latin typeface="Helvetica Neue"/>
                <a:ea typeface="Helvetica Neue"/>
                <a:cs typeface="Helvetica Neue"/>
                <a:sym typeface="Helvetica Neue"/>
              </a:rPr>
              <a:t>5'-</a:t>
            </a:r>
            <a:endParaRPr>
              <a:latin typeface="Helvetica Neue"/>
              <a:ea typeface="Helvetica Neue"/>
              <a:cs typeface="Helvetica Neue"/>
              <a:sym typeface="Helvetica Neue"/>
            </a:endParaRPr>
          </a:p>
          <a:p>
            <a:pPr indent="0" lvl="0" marL="0" rtl="0" algn="l">
              <a:spcBef>
                <a:spcPts val="0"/>
              </a:spcBef>
              <a:spcAft>
                <a:spcPts val="0"/>
              </a:spcAft>
              <a:buNone/>
            </a:pPr>
            <a:r>
              <a:rPr lang="en-GB">
                <a:latin typeface="Helvetica Neue"/>
                <a:ea typeface="Helvetica Neue"/>
                <a:cs typeface="Helvetica Neue"/>
                <a:sym typeface="Helvetica Neue"/>
              </a:rPr>
              <a:t>GGUUUAUACCUUCCCAGGUAACAAACCAACCAACUUUCGAUCUCUUGUAGAUCUGUUCUCUAAACGAACUUUAAAAUCUGUGUGGCUGUCACUCGGCUGCAUGCUUAGUGCACUCACGC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latin typeface="Helvetica Neue"/>
                <a:ea typeface="Helvetica Neue"/>
                <a:cs typeface="Helvetica Neue"/>
                <a:sym typeface="Helvetica Neue"/>
              </a:rPr>
              <a:t>- 3'</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404" name="Google Shape;404;p51"/>
          <p:cNvSpPr txBox="1"/>
          <p:nvPr/>
        </p:nvSpPr>
        <p:spPr>
          <a:xfrm>
            <a:off x="487050" y="1970100"/>
            <a:ext cx="8169900" cy="306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a:solidFill>
                  <a:schemeClr val="dk1"/>
                </a:solidFill>
                <a:highlight>
                  <a:srgbClr val="FFFFFF"/>
                </a:highlight>
                <a:latin typeface="Helvetica Neue"/>
                <a:ea typeface="Helvetica Neue"/>
                <a:cs typeface="Helvetica Neue"/>
                <a:sym typeface="Helvetica Neue"/>
              </a:rPr>
              <a:t>It is the one used in </a:t>
            </a: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a:t>
            </a:r>
            <a:r>
              <a:rPr lang="en-GB">
                <a:solidFill>
                  <a:schemeClr val="dk1"/>
                </a:solidFill>
                <a:highlight>
                  <a:srgbClr val="FFFFFF"/>
                </a:highlight>
                <a:latin typeface="Helvetica Neue"/>
                <a:ea typeface="Helvetica Neue"/>
                <a:cs typeface="Helvetica Neue"/>
                <a:sym typeface="Helvetica Neue"/>
              </a:rPr>
              <a:t> (first paper of </a:t>
            </a:r>
            <a:r>
              <a:rPr lang="en-GB">
                <a:solidFill>
                  <a:schemeClr val="dk1"/>
                </a:solidFill>
                <a:latin typeface="Helvetica Neue"/>
                <a:ea typeface="Helvetica Neue"/>
                <a:cs typeface="Helvetica Neue"/>
                <a:sym typeface="Helvetica Neue"/>
              </a:rPr>
              <a:t>Schwalbe (experimental collaborator) on SARS2 RNA druggability</a:t>
            </a:r>
            <a:r>
              <a:rPr lang="en-GB">
                <a:solidFill>
                  <a:schemeClr val="dk1"/>
                </a:solidFill>
                <a:highlight>
                  <a:srgbClr val="FFFFFF"/>
                </a:highlight>
                <a:latin typeface="Helvetica Neue"/>
                <a:ea typeface="Helvetica Neue"/>
                <a:cs typeface="Helvetica Neue"/>
                <a:sym typeface="Helvetica Neue"/>
              </a:rPr>
              <a:t>) hence it comes from the following genome:</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GB">
                <a:solidFill>
                  <a:schemeClr val="dk1"/>
                </a:solidFill>
                <a:highlight>
                  <a:srgbClr val="FFFFFF"/>
                </a:highlight>
                <a:latin typeface="Helvetica Neue"/>
                <a:ea typeface="Helvetica Neue"/>
                <a:cs typeface="Helvetica Neue"/>
                <a:sym typeface="Helvetica Neue"/>
              </a:rPr>
              <a:t> </a:t>
            </a:r>
            <a:r>
              <a:rPr lang="en-GB" u="sng">
                <a:solidFill>
                  <a:schemeClr val="accent5"/>
                </a:solidFill>
                <a:latin typeface="Helvetica Neue"/>
                <a:ea typeface="Helvetica Neue"/>
                <a:cs typeface="Helvetica Neue"/>
                <a:sym typeface="Helvetica Neue"/>
                <a:hlinkClick r:id="rId4">
                  <a:extLst>
                    <a:ext uri="{A12FA001-AC4F-418D-AE19-62706E023703}">
                      <ahyp:hlinkClr val="tx"/>
                    </a:ext>
                  </a:extLst>
                </a:hlinkClick>
              </a:rPr>
              <a:t>https://www.ncbi.nlm.nih.gov/nuccore/NC_045512.2?report=fasta</a:t>
            </a:r>
            <a:endParaRPr>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lang="en-GB">
                <a:solidFill>
                  <a:schemeClr val="dk1"/>
                </a:solidFill>
                <a:latin typeface="Helvetica Neue"/>
                <a:ea typeface="Helvetica Neue"/>
                <a:cs typeface="Helvetica Neue"/>
                <a:sym typeface="Helvetica Neue"/>
              </a:rPr>
              <a:t>We used the Supplementary Figure 1 from </a:t>
            </a:r>
            <a:r>
              <a:rPr i="1" lang="en-GB" sz="800">
                <a:solidFill>
                  <a:schemeClr val="dk1"/>
                </a:solidFill>
                <a:highlight>
                  <a:schemeClr val="lt1"/>
                </a:highlight>
                <a:latin typeface="Helvetica Neue"/>
                <a:ea typeface="Helvetica Neue"/>
                <a:cs typeface="Helvetica Neue"/>
                <a:sym typeface="Helvetica Neue"/>
              </a:rPr>
              <a:t>Angew. Chem. Int. Ed. 2021, 60, 19191– 19200 DOI: doi.org/10.1002/anie.202103693 </a:t>
            </a:r>
            <a:r>
              <a:rPr lang="en-GB">
                <a:solidFill>
                  <a:schemeClr val="dk1"/>
                </a:solidFill>
                <a:latin typeface="Helvetica Neue"/>
                <a:ea typeface="Helvetica Neue"/>
                <a:cs typeface="Helvetica Neue"/>
                <a:sym typeface="Helvetica Neue"/>
              </a:rPr>
              <a:t> to select each 5’UTR segment:</a:t>
            </a:r>
            <a:endParaRPr>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SL1: 7-33: GGUUUAUACCUUCCCAGGUAACAAACC</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SL2+3</a:t>
            </a:r>
            <a:r>
              <a:rPr lang="en-GB">
                <a:solidFill>
                  <a:schemeClr val="dk1"/>
                </a:solidFill>
                <a:latin typeface="Helvetica Neue"/>
                <a:ea typeface="Helvetica Neue"/>
                <a:cs typeface="Helvetica Neue"/>
                <a:sym typeface="Helvetica Neue"/>
              </a:rPr>
              <a:t>: 45-75: AUCUCUUGUAGAUCUGUUCUCUAAACGAAC</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SL4: 86-125: GUGUGGCUGUCACUCGGCUGCAUGCUUAGUGCACUCACGC</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603100" y="3048223"/>
            <a:ext cx="7268349" cy="2419927"/>
          </a:xfrm>
          <a:prstGeom prst="rect">
            <a:avLst/>
          </a:prstGeom>
          <a:noFill/>
          <a:ln>
            <a:noFill/>
          </a:ln>
        </p:spPr>
      </p:pic>
      <p:cxnSp>
        <p:nvCxnSpPr>
          <p:cNvPr id="80" name="Google Shape;80;p1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81" name="Google Shape;81;p1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20/07/2023</a:t>
            </a:r>
            <a:endParaRPr>
              <a:latin typeface="Helvetica Neue"/>
              <a:ea typeface="Helvetica Neue"/>
              <a:cs typeface="Helvetica Neue"/>
              <a:sym typeface="Helvetica Neue"/>
            </a:endParaRPr>
          </a:p>
        </p:txBody>
      </p:sp>
      <p:sp>
        <p:nvSpPr>
          <p:cNvPr id="82" name="Google Shape;82;p16"/>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Meeting with Amadeu Group</a:t>
            </a:r>
            <a:endParaRPr>
              <a:latin typeface="Helvetica Neue"/>
              <a:ea typeface="Helvetica Neue"/>
              <a:cs typeface="Helvetica Neue"/>
              <a:sym typeface="Helvetica Neue"/>
            </a:endParaRPr>
          </a:p>
        </p:txBody>
      </p:sp>
      <p:pic>
        <p:nvPicPr>
          <p:cNvPr id="83" name="Google Shape;83;p16"/>
          <p:cNvPicPr preferRelativeResize="0"/>
          <p:nvPr/>
        </p:nvPicPr>
        <p:blipFill>
          <a:blip r:embed="rId4">
            <a:alphaModFix/>
          </a:blip>
          <a:stretch>
            <a:fillRect/>
          </a:stretch>
        </p:blipFill>
        <p:spPr>
          <a:xfrm>
            <a:off x="603110" y="628300"/>
            <a:ext cx="7188785" cy="2419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cxnSp>
        <p:nvCxnSpPr>
          <p:cNvPr id="409" name="Google Shape;409;p5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52"/>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11" name="Google Shape;411;p5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a:t>
            </a:r>
            <a:r>
              <a:rPr lang="en-GB">
                <a:latin typeface="Helvetica Neue"/>
                <a:ea typeface="Helvetica Neue"/>
                <a:cs typeface="Helvetica Neue"/>
                <a:sym typeface="Helvetica Neue"/>
              </a:rPr>
              <a:t>/09/2023</a:t>
            </a:r>
            <a:endParaRPr>
              <a:latin typeface="Helvetica Neue"/>
              <a:ea typeface="Helvetica Neue"/>
              <a:cs typeface="Helvetica Neue"/>
              <a:sym typeface="Helvetica Neue"/>
            </a:endParaRPr>
          </a:p>
        </p:txBody>
      </p:sp>
      <p:sp>
        <p:nvSpPr>
          <p:cNvPr id="412" name="Google Shape;412;p52"/>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13" name="Google Shape;413;p52"/>
          <p:cNvSpPr txBox="1"/>
          <p:nvPr/>
        </p:nvSpPr>
        <p:spPr>
          <a:xfrm>
            <a:off x="370050" y="696425"/>
            <a:ext cx="84024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Introduction: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particular, the 5′-UTR harbors conserved, functional elements that enhance viral transcription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Recent studies suggest that the 5′-UTR plays a key role in liquid−liquid phase separation phenomena with the SARS-CoV-2 nucleocapsid protein.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Chemical probing experiments, NMR chemical shift measurements, and computational predictions have shown that the 5′-UTR is highly structured10−15 and consists of several stem-loop elements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The three-dimensional structure of stem loop 2 (SL2) from SARS-CoV-1, which is completely conserved in SARS-CoV-2, has been determined by NMR spectroscopy,while no experimental structures exist for the remaining elements in the 5′-UTR.</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RNA molecules often display a rich, complex dynamical behavior that is diﬃcult to capture using experiments alone and that can play crucial roles in cellular functions.</a:t>
            </a:r>
            <a:endParaRPr>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53"/>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20" name="Google Shape;420;p5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21" name="Google Shape;421;p53"/>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22" name="Google Shape;422;p53"/>
          <p:cNvSpPr txBox="1"/>
          <p:nvPr/>
        </p:nvSpPr>
        <p:spPr>
          <a:xfrm>
            <a:off x="370050" y="544025"/>
            <a:ext cx="8402400" cy="4925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Introduction</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this work we have thus used atomistic molecular dynamics simulations to predict the structure and dynamics of ﬁve 5′-UTR stem loops. (</a:t>
            </a:r>
            <a:r>
              <a:rPr b="1" lang="en-GB">
                <a:latin typeface="Helvetica Neue"/>
                <a:ea typeface="Helvetica Neue"/>
                <a:cs typeface="Helvetica Neue"/>
                <a:sym typeface="Helvetica Neue"/>
              </a:rPr>
              <a:t>NO FARFAR2 at all it is a RNA folding simulation with secondary structure restraining</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elements were chosen because their high degree of conservation in betacoronaviruses, together with their vital role in viral replication, make them attractive, potential targets for small molecules.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u="sng">
                <a:solidFill>
                  <a:schemeClr val="hlink"/>
                </a:solidFill>
                <a:latin typeface="Helvetica Neue"/>
                <a:ea typeface="Helvetica Neue"/>
                <a:cs typeface="Helvetica Neue"/>
                <a:sym typeface="Helvetica Neue"/>
                <a:hlinkClick r:id="rId3"/>
              </a:rPr>
              <a:t>https://covid19-nmr.de/screening-targets/?category_name=targets-rna</a:t>
            </a:r>
            <a:r>
              <a:rPr lang="en-GB">
                <a:latin typeface="Helvetica Neue"/>
                <a:ea typeface="Helvetica Neue"/>
                <a:cs typeface="Helvetica Neue"/>
                <a:sym typeface="Helvetica Neue"/>
              </a:rPr>
              <a:t>  contain several HIT molecules!!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elements that we have chosen to model represent the largest structural elements for which it is currently feasible to obtain relatively converged simulations even with multi-microsecond enhanced sampling simulations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To maximize reproducibility and enable others to build on our work,44 we have made trajectories, input ﬁles, and analysis scripts available via github at </a:t>
            </a:r>
            <a:r>
              <a:rPr lang="en-GB" u="sng">
                <a:solidFill>
                  <a:schemeClr val="hlink"/>
                </a:solidFill>
                <a:latin typeface="Helvetica Neue"/>
                <a:ea typeface="Helvetica Neue"/>
                <a:cs typeface="Helvetica Neue"/>
                <a:sym typeface="Helvetica Neue"/>
                <a:hlinkClick r:id="rId4"/>
              </a:rPr>
              <a:t>https://github.com/KULL-Centre/papers/tree/master/2020/COVID_5UTR_MD</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t/>
            </a:r>
            <a:endParaRPr>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p5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28" name="Google Shape;428;p54"/>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29" name="Google Shape;429;p5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30" name="Google Shape;430;p54"/>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31" name="Google Shape;431;p54"/>
          <p:cNvSpPr txBox="1"/>
          <p:nvPr/>
        </p:nvSpPr>
        <p:spPr>
          <a:xfrm>
            <a:off x="370050" y="620225"/>
            <a:ext cx="84024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SL2 sequence: GGAUCUCUUGUAGAUCU (same sequence but with extra GG at the </a:t>
            </a:r>
            <a:r>
              <a:rPr lang="en-GB">
                <a:latin typeface="Helvetica Neue"/>
                <a:ea typeface="Helvetica Neue"/>
                <a:cs typeface="Helvetica Neue"/>
                <a:sym typeface="Helvetica Neue"/>
              </a:rPr>
              <a:t>beginning</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After 10 ns, we apply a biasing force (in a process we term “pulling”) to promote the formation of an ideal A-form RNA structure in the region where the secondary structure is known (blue nucleotides in Figure 2a)</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Nucleic-acids-speciﬁc distance called ellipsoidal root-mean-square distance (eRMSD)</a:t>
            </a:r>
            <a:endParaRPr>
              <a:latin typeface="Helvetica Neue"/>
              <a:ea typeface="Helvetica Neue"/>
              <a:cs typeface="Helvetica Neue"/>
              <a:sym typeface="Helvetica Neue"/>
            </a:endParaRPr>
          </a:p>
        </p:txBody>
      </p:sp>
      <p:pic>
        <p:nvPicPr>
          <p:cNvPr id="432" name="Google Shape;432;p54"/>
          <p:cNvPicPr preferRelativeResize="0"/>
          <p:nvPr/>
        </p:nvPicPr>
        <p:blipFill>
          <a:blip r:embed="rId3">
            <a:alphaModFix/>
          </a:blip>
          <a:stretch>
            <a:fillRect/>
          </a:stretch>
        </p:blipFill>
        <p:spPr>
          <a:xfrm>
            <a:off x="7427700" y="2689100"/>
            <a:ext cx="1401753" cy="2339700"/>
          </a:xfrm>
          <a:prstGeom prst="rect">
            <a:avLst/>
          </a:prstGeom>
          <a:noFill/>
          <a:ln>
            <a:noFill/>
          </a:ln>
        </p:spPr>
      </p:pic>
      <p:pic>
        <p:nvPicPr>
          <p:cNvPr id="433" name="Google Shape;433;p54"/>
          <p:cNvPicPr preferRelativeResize="0"/>
          <p:nvPr/>
        </p:nvPicPr>
        <p:blipFill>
          <a:blip r:embed="rId4">
            <a:alphaModFix/>
          </a:blip>
          <a:stretch>
            <a:fillRect/>
          </a:stretch>
        </p:blipFill>
        <p:spPr>
          <a:xfrm>
            <a:off x="4572000" y="3112325"/>
            <a:ext cx="2611948" cy="1909575"/>
          </a:xfrm>
          <a:prstGeom prst="rect">
            <a:avLst/>
          </a:prstGeom>
          <a:noFill/>
          <a:ln>
            <a:noFill/>
          </a:ln>
        </p:spPr>
      </p:pic>
      <p:sp>
        <p:nvSpPr>
          <p:cNvPr id="434" name="Google Shape;434;p54"/>
          <p:cNvSpPr txBox="1"/>
          <p:nvPr/>
        </p:nvSpPr>
        <p:spPr>
          <a:xfrm>
            <a:off x="370050" y="2735563"/>
            <a:ext cx="41466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 three-dimensional cluster analysis 50 reveals that the largest cluster (∼90%) is remarkably similar to the available NMR loop structure from SARS-CoV-1,16 whose sequence diﬀers from our construct in the two terminal base-pairs.</a:t>
            </a:r>
            <a:endParaRPr>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cxnSp>
        <p:nvCxnSpPr>
          <p:cNvPr id="439" name="Google Shape;439;p5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55"/>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41" name="Google Shape;441;p5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42" name="Google Shape;442;p55"/>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43" name="Google Shape;443;p55"/>
          <p:cNvSpPr txBox="1"/>
          <p:nvPr/>
        </p:nvSpPr>
        <p:spPr>
          <a:xfrm>
            <a:off x="370050" y="620225"/>
            <a:ext cx="84024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SL1 consists of two helices connected by an asymmetrical internal loop</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While U13−A26/U17−A22 base pairs could not be conﬁrmed by NMR, we have included these two interactions for generating the initial structures, as they were present in previous consensus secondary structure assignments</a:t>
            </a:r>
            <a:endParaRPr>
              <a:latin typeface="Helvetica Neue"/>
              <a:ea typeface="Helvetica Neue"/>
              <a:cs typeface="Helvetica Neue"/>
              <a:sym typeface="Helvetica Neue"/>
            </a:endParaRPr>
          </a:p>
        </p:txBody>
      </p:sp>
      <p:pic>
        <p:nvPicPr>
          <p:cNvPr id="444" name="Google Shape;444;p55"/>
          <p:cNvPicPr preferRelativeResize="0"/>
          <p:nvPr/>
        </p:nvPicPr>
        <p:blipFill>
          <a:blip r:embed="rId3">
            <a:alphaModFix/>
          </a:blip>
          <a:stretch>
            <a:fillRect/>
          </a:stretch>
        </p:blipFill>
        <p:spPr>
          <a:xfrm>
            <a:off x="1705325" y="2313425"/>
            <a:ext cx="6103987" cy="270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cxnSp>
        <p:nvCxnSpPr>
          <p:cNvPr id="449" name="Google Shape;449;p5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56"/>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51" name="Google Shape;451;p5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52" name="Google Shape;452;p56"/>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53" name="Google Shape;453;p56"/>
          <p:cNvSpPr txBox="1"/>
          <p:nvPr/>
        </p:nvSpPr>
        <p:spPr>
          <a:xfrm>
            <a:off x="370050" y="620225"/>
            <a:ext cx="84024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While helix 1 is stable, the terminal base-pair U11−A29 interacts through either the Watson−Crick/Watson−Crick or Hoogsteen−sugar edges (Figure 4b). The presence of this noncanonical interaction allows the formation of a A12−C28 sugar−Hoogsteen interaction as well as of a U13−A27 basepair. A26 is not completely solvent-exposed, but forms a base triple together with A14 and U25.</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our simulations we also observe two alternative, lowly populated secondary structures (Figure 4c,d) where A12−A27/U13−-A26 are base-paired, and either C28 or A29 is partially excluded from the stack.</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apical loop is highly dynamic and lacks a major, stable conformation with speciﬁc base−base interactions. The U17−A22 base-pair interconverts from Watson−Crick/Watson−Crick to sugar/Hoogsteen, and U18 can engage a sugar−Hogsteen interaction with C21, albeit with a small population</a:t>
            </a:r>
            <a:endParaRPr>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cxnSp>
        <p:nvCxnSpPr>
          <p:cNvPr id="458" name="Google Shape;458;p5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57"/>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60" name="Google Shape;460;p5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61" name="Google Shape;461;p57"/>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62" name="Google Shape;462;p57"/>
          <p:cNvSpPr txBox="1"/>
          <p:nvPr/>
        </p:nvSpPr>
        <p:spPr>
          <a:xfrm>
            <a:off x="370050" y="620225"/>
            <a:ext cx="84024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SL4</a:t>
            </a:r>
            <a:endParaRPr>
              <a:latin typeface="Helvetica Neue"/>
              <a:ea typeface="Helvetica Neue"/>
              <a:cs typeface="Helvetica Neue"/>
              <a:sym typeface="Helvetica Neue"/>
            </a:endParaRPr>
          </a:p>
        </p:txBody>
      </p:sp>
      <p:pic>
        <p:nvPicPr>
          <p:cNvPr id="463" name="Google Shape;463;p57"/>
          <p:cNvPicPr preferRelativeResize="0"/>
          <p:nvPr/>
        </p:nvPicPr>
        <p:blipFill>
          <a:blip r:embed="rId3">
            <a:alphaModFix/>
          </a:blip>
          <a:stretch>
            <a:fillRect/>
          </a:stretch>
        </p:blipFill>
        <p:spPr>
          <a:xfrm>
            <a:off x="2369375" y="832950"/>
            <a:ext cx="6341601" cy="4188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cxnSp>
        <p:nvCxnSpPr>
          <p:cNvPr id="468" name="Google Shape;468;p5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58"/>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70" name="Google Shape;470;p5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71" name="Google Shape;471;p58"/>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72" name="Google Shape;472;p58"/>
          <p:cNvSpPr txBox="1"/>
          <p:nvPr/>
        </p:nvSpPr>
        <p:spPr>
          <a:xfrm>
            <a:off x="370050" y="620225"/>
            <a:ext cx="84024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SL4 consists of four A-form helices of diﬀerent lengths linked by short pyrimidine internal loops and capped by a UGCAU pentaloop</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A-form geometry between helix 1 and helix 2 is stabilized by a WC/WC C92−C119 base-pair</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U95 is solvent-exposed and transiently engages in noncanonical interactions with G94</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the ﬁrst run C100 preferentially base-pairs with U112, while in the second run additional conﬁgurations are sampled, where either C100 or U112 is not in the stack.</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Experimental NMR measurements on SL4 agree with A-form helix compatible arrangement of the opposing residues C100 and U112,11 thus supporting the presence of pairing between the two bases.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apical loop structure resembles a tetraloop with U108 solvent-exposed and U104:A107 forming either a Watson−Crick/Watson−Crick or a sugar/Hogsteen noncanonical interaction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t/>
            </a:r>
            <a:endParaRPr>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cxnSp>
        <p:nvCxnSpPr>
          <p:cNvPr id="477" name="Google Shape;477;p5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78" name="Google Shape;478;p59"/>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79" name="Google Shape;479;p5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80" name="Google Shape;480;p59"/>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81" name="Google Shape;481;p59"/>
          <p:cNvSpPr txBox="1"/>
          <p:nvPr/>
        </p:nvSpPr>
        <p:spPr>
          <a:xfrm>
            <a:off x="370050" y="620225"/>
            <a:ext cx="84024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SL2+SL3</a:t>
            </a:r>
            <a:endParaRPr>
              <a:latin typeface="Helvetica Neue"/>
              <a:ea typeface="Helvetica Neue"/>
              <a:cs typeface="Helvetica Neue"/>
              <a:sym typeface="Helvetica Neue"/>
            </a:endParaRPr>
          </a:p>
        </p:txBody>
      </p:sp>
      <p:pic>
        <p:nvPicPr>
          <p:cNvPr id="482" name="Google Shape;482;p59"/>
          <p:cNvPicPr preferRelativeResize="0"/>
          <p:nvPr/>
        </p:nvPicPr>
        <p:blipFill>
          <a:blip r:embed="rId3">
            <a:alphaModFix/>
          </a:blip>
          <a:stretch>
            <a:fillRect/>
          </a:stretch>
        </p:blipFill>
        <p:spPr>
          <a:xfrm>
            <a:off x="152400" y="1495925"/>
            <a:ext cx="8839202" cy="24844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cxnSp>
        <p:nvCxnSpPr>
          <p:cNvPr id="487" name="Google Shape;487;p6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88" name="Google Shape;488;p60"/>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89" name="Google Shape;489;p6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90" name="Google Shape;490;p60"/>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491" name="Google Shape;491;p60"/>
          <p:cNvSpPr txBox="1"/>
          <p:nvPr/>
        </p:nvSpPr>
        <p:spPr>
          <a:xfrm>
            <a:off x="370050" y="620225"/>
            <a:ext cx="84024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SL2+SL3 construct, consisting of two consecutive stem-loop structures: </a:t>
            </a:r>
            <a:r>
              <a:rPr lang="en-GB">
                <a:latin typeface="Helvetica Neue"/>
                <a:ea typeface="Helvetica Neue"/>
                <a:cs typeface="Helvetica Neue"/>
                <a:sym typeface="Helvetica Neue"/>
              </a:rPr>
              <a:t>SL2 (described above) and SL3, which contains the important transcription-regulating sequence required for subgenomic viral RNA synthesis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Although we did not enforce this geometry, we ﬁnd structures where the two helices are stacked coaxially tail-to-tail, thereby forming a unique A-form-like stem.</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SL2 loop conformations are similar to those observed for SL2 alone, with a stable C50−G53</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UCUAAAC heptaloop in SL3 is highly ﬂexible and adopts several conformations that are partially structured in terms of base-pairing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 cluster analysis of SL3 conformations reveals the presence of a loop structure where U65 forms a stacking interaction with C66, followed by the strand inversion and by two consecutive stackings between A68−A69−A70.</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tail-to-tail structure observed in simulations, which may not form in the context of the full 5′-UTR construct, may overstabilize helix 2 in this construct.</a:t>
            </a:r>
            <a:endParaRPr>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cxnSp>
        <p:nvCxnSpPr>
          <p:cNvPr id="496" name="Google Shape;496;p6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61"/>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498" name="Google Shape;498;p6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499" name="Google Shape;499;p61"/>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500" name="Google Shape;500;p61"/>
          <p:cNvSpPr txBox="1"/>
          <p:nvPr/>
        </p:nvSpPr>
        <p:spPr>
          <a:xfrm>
            <a:off x="370050" y="620225"/>
            <a:ext cx="84024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Conclusions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 principal component analysis of the structures generated for SL1 and SL2 shows small overlap between FARFAR2 and MD ensembles, suggesting the two methods to be complementary (SI7).</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the case of SL2, the MD predictions mostly agree with the available NMR data, although small discrepancies remain. For this structure FARFAR2 does not predict the experimental loop architecture with the C50−G53 base-pair (SI1), and it thus appears that the ensemble generated by MD provides a more accurate description in this case.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Moreover, the overall high agreement between the two independent simulations suggests that the conformational ensembles are relatively well converged.</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modeling protocol used in the present study implicitly considers helix formation and internal loop dynamics as partially decoupled events.</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89" name="Google Shape;89;p1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90" name="Google Shape;90;p17"/>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
        <p:nvSpPr>
          <p:cNvPr id="91" name="Google Shape;91;p17"/>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sp>
        <p:nvSpPr>
          <p:cNvPr id="92" name="Google Shape;92;p17"/>
          <p:cNvSpPr txBox="1"/>
          <p:nvPr/>
        </p:nvSpPr>
        <p:spPr>
          <a:xfrm>
            <a:off x="261750" y="798575"/>
            <a:ext cx="86205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Introduction:</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 single-stranded RNA genome of 30k nucleotides.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15 structured RNA elements (</a:t>
            </a:r>
            <a:r>
              <a:rPr lang="en-GB">
                <a:solidFill>
                  <a:schemeClr val="dk1"/>
                </a:solidFill>
                <a:latin typeface="Helvetica Neue"/>
                <a:ea typeface="Helvetica Neue"/>
                <a:cs typeface="Helvetica Neue"/>
                <a:sym typeface="Helvetica Neue"/>
              </a:rPr>
              <a:t>fold independently</a:t>
            </a:r>
            <a:r>
              <a:rPr lang="en-GB">
                <a:latin typeface="Helvetica Neue"/>
                <a:ea typeface="Helvetica Neue"/>
                <a:cs typeface="Helvetica Neue"/>
                <a:sym typeface="Helvetica Neue"/>
              </a:rPr>
              <a:t>) conserved between SARS and SARS2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Most screening campaigns focusing proteins to stop viral propagation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Very few attempts trying to target large viral RNA genome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SARS, the pseudoknot (PK) RNA involved in ribosomal </a:t>
            </a:r>
            <a:r>
              <a:rPr lang="en-GB">
                <a:latin typeface="Helvetica Neue"/>
                <a:ea typeface="Helvetica Neue"/>
                <a:cs typeface="Helvetica Neue"/>
                <a:sym typeface="Helvetica Neue"/>
              </a:rPr>
              <a:t>frameshifting</a:t>
            </a:r>
            <a:r>
              <a:rPr lang="en-GB">
                <a:latin typeface="Helvetica Neue"/>
                <a:ea typeface="Helvetica Neue"/>
                <a:cs typeface="Helvetica Neue"/>
                <a:sym typeface="Helvetica Neue"/>
              </a:rPr>
              <a:t> was identified as target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SCoV-2 is discussed to contain numerous potential druggable sites.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Only 3 screenings against  structured RNA in SARS2</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They performed a NMR-based screening of 768 compounds against 15 structured RNAs of SARS2</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They select the most promising among the 15 structured RNA elements as a potential drug target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AutoNum type="arabicParenR"/>
            </a:pPr>
            <a:r>
              <a:rPr lang="en-GB">
                <a:latin typeface="Helvetica Neue"/>
                <a:ea typeface="Helvetica Neue"/>
                <a:cs typeface="Helvetica Neue"/>
                <a:sym typeface="Helvetica Neue"/>
              </a:rPr>
              <a:t>They identify secondary structure in these 15 RNA targets as well as describe its functional role</a:t>
            </a:r>
            <a:endParaRPr>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cxnSp>
        <p:nvCxnSpPr>
          <p:cNvPr id="505" name="Google Shape;505;p6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62"/>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SARS2 5’UTR de novo 3D models + MD</a:t>
            </a:r>
            <a:endParaRPr>
              <a:latin typeface="Helvetica Neue"/>
              <a:ea typeface="Helvetica Neue"/>
              <a:cs typeface="Helvetica Neue"/>
              <a:sym typeface="Helvetica Neue"/>
            </a:endParaRPr>
          </a:p>
        </p:txBody>
      </p:sp>
      <p:sp>
        <p:nvSpPr>
          <p:cNvPr id="507" name="Google Shape;507;p6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20/09/2023</a:t>
            </a:r>
            <a:endParaRPr>
              <a:latin typeface="Helvetica Neue"/>
              <a:ea typeface="Helvetica Neue"/>
              <a:cs typeface="Helvetica Neue"/>
              <a:sym typeface="Helvetica Neue"/>
            </a:endParaRPr>
          </a:p>
        </p:txBody>
      </p:sp>
      <p:sp>
        <p:nvSpPr>
          <p:cNvPr id="508" name="Google Shape;508;p62"/>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800">
              <a:solidFill>
                <a:schemeClr val="dk1"/>
              </a:solidFill>
              <a:latin typeface="Helvetica Neue"/>
              <a:ea typeface="Helvetica Neue"/>
              <a:cs typeface="Helvetica Neue"/>
              <a:sym typeface="Helvetica Neue"/>
            </a:endParaRPr>
          </a:p>
        </p:txBody>
      </p:sp>
      <p:sp>
        <p:nvSpPr>
          <p:cNvPr id="509" name="Google Shape;509;p62"/>
          <p:cNvSpPr txBox="1"/>
          <p:nvPr/>
        </p:nvSpPr>
        <p:spPr>
          <a:xfrm>
            <a:off x="370050" y="620225"/>
            <a:ext cx="84024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Conclusions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Despite recent improvements of RNA force ﬁelds, the accuracy of the simulation results still depends on the accuracy of the physical models used, and we have validated our simulations against available experimental data. As more data become available, we note that it should be straightforward to integrate our extensive conformational sampling with data from future solution measurements (e.g., NMR or SAXS)38−40 to reﬁne the atomic-level description of SARS-CoV-2 RNA structure and dynamics.</a:t>
            </a:r>
            <a:endParaRPr>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cxnSp>
        <p:nvCxnSpPr>
          <p:cNvPr id="514" name="Google Shape;514;p6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63"/>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16" name="Google Shape;516;p6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17" name="Google Shape;517;p63"/>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
        <p:nvSpPr>
          <p:cNvPr id="518" name="Google Shape;518;p63"/>
          <p:cNvSpPr txBox="1"/>
          <p:nvPr/>
        </p:nvSpPr>
        <p:spPr>
          <a:xfrm>
            <a:off x="370050" y="620225"/>
            <a:ext cx="84024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Introduction</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latin typeface="Helvetica Neue"/>
                <a:ea typeface="Helvetica Neue"/>
                <a:cs typeface="Helvetica Neue"/>
                <a:sym typeface="Helvetica Neue"/>
              </a:rPr>
              <a:t>Most ncRNAs are non-enzymatic, making it difficult to directly screen for inhibitors.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HTS assays targeting RNA often yield hits with low specificity, unfavorable pharmacological properties, and/or poor activity in cell-based assays.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Additionally, libraries used in HTS are biased to compounds that bind the deep hydrophobic pockets of proteins, not the polar and solvent exposed pockets typical of RNA targets.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However, applying virtual screening (VS) to RNA drug targets is complicated by the high flexibility of RNA and its propensity to undergo large conformational changes upon small-molecule binding.</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receptor is treat as an ensemble of many conformations each of which is subjected to VS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In RNA MD because of the much higher flexibility of RNA, there is a greater risk of including artifactual conformations in the ensemble that are rarely sampled in solution, leading to false positives in VS. There is also a greater risk of not sampling conformers with favorable binding pockets because of RNA’s more rugged energy landscape and high propensity for kinetic traps, thus increasing the likelihood of false negatives.</a:t>
            </a:r>
            <a:endParaRPr>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cxnSp>
        <p:nvCxnSpPr>
          <p:cNvPr id="523" name="Google Shape;523;p6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24" name="Google Shape;524;p64"/>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25" name="Google Shape;525;p6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26" name="Google Shape;526;p64"/>
          <p:cNvSpPr txBox="1"/>
          <p:nvPr/>
        </p:nvSpPr>
        <p:spPr>
          <a:xfrm>
            <a:off x="370050" y="620225"/>
            <a:ext cx="84024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Introduction</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Recent approaches that combine experimental data with computational methods are making it possible to determine ensembles of proteins and nucleic acids at atomic resolution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ensemble-based VS (EBVS) using experimentally informed ensembles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These include the first example of a small molecule that binds an RNA apical loop and an aminoglycoside that binds TAR with high selectivity, inhibiting HIV replication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first did a Experimental high-throughput screening to identify TAR hits and nonhits. Using a Tat peptide displacement assay we subjected HIV-1 TAR (Fig. 1a) to experimental HTS against ~100,000 drug-like molecules.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2,812 primary screen hits were subjected to a secondary confirmation screen employing triplicate measurements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267 confirmed hits were tested in dose–response assays yield-ing 17 hits with competitive doses to displace 50% of Tat peptide (CD50) values &lt; 100 μM</a:t>
            </a:r>
            <a:endParaRPr>
              <a:latin typeface="Helvetica Neue"/>
              <a:ea typeface="Helvetica Neue"/>
              <a:cs typeface="Helvetica Neue"/>
              <a:sym typeface="Helvetica Neue"/>
            </a:endParaRPr>
          </a:p>
        </p:txBody>
      </p:sp>
      <p:sp>
        <p:nvSpPr>
          <p:cNvPr id="527" name="Google Shape;527;p64"/>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cxnSp>
        <p:nvCxnSpPr>
          <p:cNvPr id="532" name="Google Shape;532;p6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33" name="Google Shape;533;p65"/>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34" name="Google Shape;534;p6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35" name="Google Shape;535;p65"/>
          <p:cNvSpPr txBox="1"/>
          <p:nvPr/>
        </p:nvSpPr>
        <p:spPr>
          <a:xfrm>
            <a:off x="370050" y="620225"/>
            <a:ext cx="50208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Finally NMR yielded 6 confirmed hits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increase this 6 hits with 170 confirmed hits of the literature.</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To avoid bias and maximize chemical diversity, the 177 hits were</a:t>
            </a:r>
            <a:r>
              <a:rPr b="1" lang="en-GB">
                <a:latin typeface="Helvetica Neue"/>
                <a:ea typeface="Helvetica Neue"/>
                <a:cs typeface="Helvetica Neue"/>
                <a:sym typeface="Helvetica Neue"/>
              </a:rPr>
              <a:t> clustered based on Bemis-Murcko atomic frameworks</a:t>
            </a:r>
            <a:r>
              <a:rPr lang="en-GB">
                <a:latin typeface="Helvetica Neue"/>
                <a:ea typeface="Helvetica Neue"/>
                <a:cs typeface="Helvetica Neue"/>
                <a:sym typeface="Helvetica Neue"/>
              </a:rPr>
              <a:t>, and the compound with highest affinity selected as a representative of each scaffold.</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This resulted in the ‘Full’ library consisting of 78 hits and 103,349 nonhits</a:t>
            </a:r>
            <a:endParaRPr>
              <a:latin typeface="Helvetica Neue"/>
              <a:ea typeface="Helvetica Neue"/>
              <a:cs typeface="Helvetica Neue"/>
              <a:sym typeface="Helvetica Neue"/>
            </a:endParaRPr>
          </a:p>
        </p:txBody>
      </p:sp>
      <p:sp>
        <p:nvSpPr>
          <p:cNvPr id="536" name="Google Shape;536;p65"/>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pic>
        <p:nvPicPr>
          <p:cNvPr id="537" name="Google Shape;537;p65"/>
          <p:cNvPicPr preferRelativeResize="0"/>
          <p:nvPr/>
        </p:nvPicPr>
        <p:blipFill>
          <a:blip r:embed="rId3">
            <a:alphaModFix/>
          </a:blip>
          <a:stretch>
            <a:fillRect/>
          </a:stretch>
        </p:blipFill>
        <p:spPr>
          <a:xfrm>
            <a:off x="5390981" y="620213"/>
            <a:ext cx="3565242" cy="3055913"/>
          </a:xfrm>
          <a:prstGeom prst="rect">
            <a:avLst/>
          </a:prstGeom>
          <a:noFill/>
          <a:ln>
            <a:noFill/>
          </a:ln>
        </p:spPr>
      </p:pic>
      <p:sp>
        <p:nvSpPr>
          <p:cNvPr id="538" name="Google Shape;538;p65"/>
          <p:cNvSpPr txBox="1"/>
          <p:nvPr/>
        </p:nvSpPr>
        <p:spPr>
          <a:xfrm>
            <a:off x="370050" y="3929525"/>
            <a:ext cx="852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On average, the hits, which include several aminoglycosides, have larger molecular weights, larger charges, higher numbers of rotatable bonds, more hydrogen bond donors and acceptors, and lower log(P) values.</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cxnSp>
        <p:nvCxnSpPr>
          <p:cNvPr id="543" name="Google Shape;543;p6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66"/>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45" name="Google Shape;545;p6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46" name="Google Shape;546;p66"/>
          <p:cNvSpPr txBox="1"/>
          <p:nvPr/>
        </p:nvSpPr>
        <p:spPr>
          <a:xfrm>
            <a:off x="370050" y="620225"/>
            <a:ext cx="83766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They generated two additional property-matched libraries that provide a more stringent test for docking-based enrichment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 ‘Filtered’ library, containing 26 hits (8 with cell-based activity) and 102,307 nonhits, was generated by omitting small molecules with outlier chemical properties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An ‘Optimized’ library, containing 14 hits (5 with cell-based activity) and 637 nonhits, was generated following the general protocol for decoy generation used in the </a:t>
            </a:r>
            <a:r>
              <a:rPr b="1" lang="en-GB">
                <a:latin typeface="Helvetica Neue"/>
                <a:ea typeface="Helvetica Neue"/>
                <a:cs typeface="Helvetica Neue"/>
                <a:sym typeface="Helvetica Neue"/>
              </a:rPr>
              <a:t>DUD-E</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Second EBVS was carried out against a recently reported RDC-informed dynamic ensemble. The ensemble contains 20 unique and equally populated (5% each) conformations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TAR ensemble displays a high degree of flexibility; the pairwise r.m.s. deviation (RMSD) between any two conformations is &gt; 1.9 Å and on average 5.9 Å. This substantially exceeds the flexibility of most protein targets, presenting  a considerable challenge to docking based approaches.</a:t>
            </a:r>
            <a:endParaRPr>
              <a:latin typeface="Helvetica Neue"/>
              <a:ea typeface="Helvetica Neue"/>
              <a:cs typeface="Helvetica Neue"/>
              <a:sym typeface="Helvetica Neue"/>
            </a:endParaRPr>
          </a:p>
        </p:txBody>
      </p:sp>
      <p:sp>
        <p:nvSpPr>
          <p:cNvPr id="547" name="Google Shape;547;p66"/>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cxnSp>
        <p:nvCxnSpPr>
          <p:cNvPr id="552" name="Google Shape;552;p6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67"/>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54" name="Google Shape;554;p6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55" name="Google Shape;555;p67"/>
          <p:cNvSpPr txBox="1"/>
          <p:nvPr/>
        </p:nvSpPr>
        <p:spPr>
          <a:xfrm>
            <a:off x="370050" y="620225"/>
            <a:ext cx="8376600" cy="4279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Each small molecule was docked against every TAR conformer using </a:t>
            </a:r>
            <a:r>
              <a:rPr b="1" lang="en-GB">
                <a:latin typeface="Helvetica Neue"/>
                <a:ea typeface="Helvetica Neue"/>
                <a:cs typeface="Helvetica Neue"/>
                <a:sym typeface="Helvetica Neue"/>
              </a:rPr>
              <a:t>internal coordinate mechanics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Each small molecule was assigned a docking score corresponding to the</a:t>
            </a:r>
            <a:r>
              <a:rPr b="1" lang="en-GB">
                <a:latin typeface="Helvetica Neue"/>
                <a:ea typeface="Helvetica Neue"/>
                <a:cs typeface="Helvetica Neue"/>
                <a:sym typeface="Helvetica Neue"/>
              </a:rPr>
              <a:t> best score across the 20 conformers, a Boltzmann-weighted average score, or an arithmetic average score</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For the Full library, optimal enrichment was obtained using the Boltzmann average or best score, whereas the arithmetic average yielded slightly better enrichment for the Filtered and Optimized libraries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EBVS globally enriched the Full library with ROC AUC = 0.88, and 42% of hits were identified after screening only 2% of non-hits. This corresponds to a hit rate of 1.6% as compared to 0.075% when screening the entire library, and an enrichment factor (EF2%) of 21.</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The enrichment was lower for individual TAR conformers derived from the ensemble and decreased further for single conformers randomly selected from the MD pool</a:t>
            </a:r>
            <a:endParaRPr>
              <a:latin typeface="Helvetica Neue"/>
              <a:ea typeface="Helvetica Neue"/>
              <a:cs typeface="Helvetica Neue"/>
              <a:sym typeface="Helvetica Neue"/>
            </a:endParaRPr>
          </a:p>
        </p:txBody>
      </p:sp>
      <p:sp>
        <p:nvSpPr>
          <p:cNvPr id="556" name="Google Shape;556;p67"/>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cxnSp>
        <p:nvCxnSpPr>
          <p:cNvPr id="561" name="Google Shape;561;p6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68"/>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63" name="Google Shape;563;p6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64" name="Google Shape;564;p68"/>
          <p:cNvSpPr txBox="1"/>
          <p:nvPr/>
        </p:nvSpPr>
        <p:spPr>
          <a:xfrm>
            <a:off x="370050" y="620225"/>
            <a:ext cx="83766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Conclusions</a:t>
            </a:r>
            <a:r>
              <a:rPr b="1" lang="en-GB">
                <a:latin typeface="Helvetica Neue"/>
                <a:ea typeface="Helvetica Neue"/>
                <a:cs typeface="Helvetica Neue"/>
                <a:sym typeface="Helvetica Neue"/>
              </a:rPr>
              <a:t>:</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While an ensemble of structures can often be identified that outperforms single X-ray or NMR structures in retrospective enrichment studies, identifying the successful ensemble in advance of VS can prove difficult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Our results emphasize the potential importance of conformational penalties when developing and testing scoring functions against highly flexible RNA targets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Additionally, experimental data can define an optimally small ensemble for VS applications, whereas there is no general recipe for selecting ensemble size without experimental input</a:t>
            </a:r>
            <a:endParaRPr>
              <a:latin typeface="Helvetica Neue"/>
              <a:ea typeface="Helvetica Neue"/>
              <a:cs typeface="Helvetica Neue"/>
              <a:sym typeface="Helvetica Neue"/>
            </a:endParaRPr>
          </a:p>
        </p:txBody>
      </p:sp>
      <p:sp>
        <p:nvSpPr>
          <p:cNvPr id="565" name="Google Shape;565;p68"/>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cxnSp>
        <p:nvCxnSpPr>
          <p:cNvPr id="570" name="Google Shape;570;p6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69"/>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Paper Small molecules targeting RNA dynamic ensembles</a:t>
            </a:r>
            <a:endParaRPr>
              <a:latin typeface="Helvetica Neue"/>
              <a:ea typeface="Helvetica Neue"/>
              <a:cs typeface="Helvetica Neue"/>
              <a:sym typeface="Helvetica Neue"/>
            </a:endParaRPr>
          </a:p>
        </p:txBody>
      </p:sp>
      <p:sp>
        <p:nvSpPr>
          <p:cNvPr id="572" name="Google Shape;572;p6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sp>
        <p:nvSpPr>
          <p:cNvPr id="573" name="Google Shape;573;p69"/>
          <p:cNvSpPr txBox="1"/>
          <p:nvPr/>
        </p:nvSpPr>
        <p:spPr>
          <a:xfrm>
            <a:off x="370050" y="620225"/>
            <a:ext cx="83766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Docking against the lowest energy NOE-based structure of free TAR (PDB 1ANR)41 generally performed better than other single conformers, but consistently worse than EBVS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On average, enrichment decreased when using smaller subensembles derived from the full N = 20 ensemble, reaching a minimum at N = 1</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This is despite the fact that increasing the ensemble size increases the risk of including artifactual conformations that can lead to false positives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Taken together, these results highlight how a given conformer can contribute positively to enrichment when placed within an appropriate subensemble, even though it may have poor enrichment when considered in isolation or in a different ensemble context</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t/>
            </a:r>
            <a:endParaRPr>
              <a:latin typeface="Helvetica Neue"/>
              <a:ea typeface="Helvetica Neue"/>
              <a:cs typeface="Helvetica Neue"/>
              <a:sym typeface="Helvetica Neue"/>
            </a:endParaRPr>
          </a:p>
        </p:txBody>
      </p:sp>
      <p:sp>
        <p:nvSpPr>
          <p:cNvPr id="574" name="Google Shape;574;p69"/>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dk1"/>
                </a:solidFill>
                <a:latin typeface="Helvetica Neue"/>
                <a:ea typeface="Helvetica Neue"/>
                <a:cs typeface="Helvetica Neue"/>
                <a:sym typeface="Helvetica Neue"/>
              </a:rPr>
              <a:t>Ganser, L. R., et al. (2018). Nature structural &amp; molecular biology, 25(5), 425–434. https://doi.org/10.1038/s41594-018-0062-4</a:t>
            </a:r>
            <a:endParaRPr i="1" sz="800">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cxnSp>
        <p:nvCxnSpPr>
          <p:cNvPr id="579" name="Google Shape;579;p7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70"/>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581" name="Google Shape;581;p7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582" name="Google Shape;582;p70"/>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583" name="Google Shape;583;p70"/>
          <p:cNvSpPr txBox="1"/>
          <p:nvPr/>
        </p:nvSpPr>
        <p:spPr>
          <a:xfrm>
            <a:off x="327125" y="558025"/>
            <a:ext cx="83319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Website:</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latin typeface="Helvetica Neue"/>
                <a:ea typeface="Helvetica Neue"/>
                <a:cs typeface="Helvetica Neue"/>
                <a:sym typeface="Helvetica Neue"/>
              </a:rPr>
              <a:t>Intro</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RNA molecules are essential for regulating gene expression, transcription, scaffolding, and catalytic processes, among other key cellular processes.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It is crucial to clarify the precise tertiary structures of RNA molecules in order to use them as pharmacological targets or to comprehend how they work within the body. </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Traditional RNA structure prediction techniques use simulations or homology modeling</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Effectiveness of homology-based approaches, such as ModeRNA and RNABuilder, for various RNA targets, is reduced since they pull structure information from previously solved homologous structural templates.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Statistical potentials are used by ab initio RNA structure prediction techniques like SimRNA and FARFAR to direct structure folding simulations.</a:t>
            </a:r>
            <a:endParaRPr>
              <a:solidFill>
                <a:srgbClr val="222222"/>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solidFill>
                  <a:srgbClr val="222222"/>
                </a:solidFill>
                <a:highlight>
                  <a:srgbClr val="FFFFFF"/>
                </a:highlight>
                <a:latin typeface="Helvetica Neue"/>
                <a:ea typeface="Helvetica Neue"/>
                <a:cs typeface="Helvetica Neue"/>
                <a:sym typeface="Helvetica Neue"/>
              </a:rPr>
              <a:t>Method</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DRfold, a unique deep learning pipeline aiming at enhancing Ab-initio RNA structure prediction, was introduced as a result of the success of deep learning in 3D protein structure prediction.</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Due to the scarcity of RNA structures, DRfold uses a coarse-grained model for RNA instead of the full-atom, end-to-end training used for proteins. The phosphate P, ribose C4′, and glycosidic N atoms of the nucleobase are the only particular atoms taken into account by this model.</a:t>
            </a:r>
            <a:endParaRPr>
              <a:solidFill>
                <a:srgbClr val="222222"/>
              </a:solidFill>
              <a:highlight>
                <a:srgbClr val="FFFFFF"/>
              </a:highlight>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cxnSp>
        <p:nvCxnSpPr>
          <p:cNvPr id="588" name="Google Shape;588;p7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71"/>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590" name="Google Shape;590;p7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591" name="Google Shape;591;p71"/>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592" name="Google Shape;592;p71"/>
          <p:cNvSpPr txBox="1"/>
          <p:nvPr/>
        </p:nvSpPr>
        <p:spPr>
          <a:xfrm>
            <a:off x="327125" y="558025"/>
            <a:ext cx="83319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Website:</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latin typeface="Helvetica Neue"/>
                <a:ea typeface="Helvetica Neue"/>
                <a:cs typeface="Helvetica Neue"/>
                <a:sym typeface="Helvetica Neue"/>
              </a:rPr>
              <a:t>Method</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A query sequence and its anticipated secondary structure (SS) are entered to start the process.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An embedding layer uses this data to create crucial sequence and pair representations. These embedded representations are processed by 48 RNA transformer blocks, supplying energy for the following processes.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The RNA transformer building blocks have two functions. First, by permitting nucleotide-wise rotation matrices and translation vectors, and second, they aid end-to-end RNA global-frame training. In the meantime, a different but related collection of transformer blocks is used to predict the inter-nucleotide geometry of RNA using the pair representations produced from the transformer blocks.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The predictive outputs from the previous steps, namely the frame vectors and geometric restraints, are amalgamated into a composite potential.</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This potential is instrumental in guiding RNA structure reconstruction through a gradient-based optimization process. The primary objective of this optimization is to identify the RNA conformation with the lowest energy, which is subsequently selected as the output model.</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To enhance the precision and reliability of the models, the coarse-grained representations of the RNA structures generated by the pipeline undergo a meticulous </a:t>
            </a:r>
            <a:r>
              <a:rPr lang="en-GB">
                <a:solidFill>
                  <a:schemeClr val="hlink"/>
                </a:solidFill>
                <a:highlight>
                  <a:srgbClr val="FFFFFF"/>
                </a:highlight>
                <a:uFill>
                  <a:noFill/>
                </a:uFill>
                <a:latin typeface="Helvetica Neue"/>
                <a:ea typeface="Helvetica Neue"/>
                <a:cs typeface="Helvetica Neue"/>
                <a:sym typeface="Helvetica Neue"/>
                <a:hlinkClick r:id="rId3"/>
              </a:rPr>
              <a:t>refinement</a:t>
            </a:r>
            <a:r>
              <a:rPr lang="en-GB">
                <a:solidFill>
                  <a:srgbClr val="222222"/>
                </a:solidFill>
                <a:highlight>
                  <a:srgbClr val="FFFFFF"/>
                </a:highlight>
                <a:latin typeface="Helvetica Neue"/>
                <a:ea typeface="Helvetica Neue"/>
                <a:cs typeface="Helvetica Neue"/>
                <a:sym typeface="Helvetica Neue"/>
              </a:rPr>
              <a:t> procedure. </a:t>
            </a:r>
            <a:endParaRPr>
              <a:solidFill>
                <a:srgbClr val="222222"/>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98" name="Google Shape;98;p1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99" name="Google Shape;99;p18"/>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sp>
        <p:nvSpPr>
          <p:cNvPr id="100" name="Google Shape;100;p18"/>
          <p:cNvSpPr txBox="1"/>
          <p:nvPr/>
        </p:nvSpPr>
        <p:spPr>
          <a:xfrm>
            <a:off x="261750" y="798575"/>
            <a:ext cx="8620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b="1" lang="en-GB">
                <a:latin typeface="Helvetica Neue"/>
                <a:ea typeface="Helvetica Neue"/>
                <a:cs typeface="Helvetica Neue"/>
                <a:sym typeface="Helvetica Neue"/>
              </a:rPr>
              <a:t>Results and Methods</a:t>
            </a:r>
            <a:endParaRPr b="1">
              <a:latin typeface="Helvetica Neue"/>
              <a:ea typeface="Helvetica Neue"/>
              <a:cs typeface="Helvetica Neue"/>
              <a:sym typeface="Helvetica Neue"/>
            </a:endParaRPr>
          </a:p>
          <a:p>
            <a:pPr indent="457200" lvl="0" marL="0" rtl="0" algn="l">
              <a:lnSpc>
                <a:spcPct val="150000"/>
              </a:lnSpc>
              <a:spcBef>
                <a:spcPts val="0"/>
              </a:spcBef>
              <a:spcAft>
                <a:spcPts val="0"/>
              </a:spcAft>
              <a:buNone/>
            </a:pPr>
            <a:r>
              <a:rPr b="1" lang="en-GB">
                <a:latin typeface="Helvetica Neue"/>
                <a:ea typeface="Helvetica Neue"/>
                <a:cs typeface="Helvetica Neue"/>
                <a:sym typeface="Helvetica Neue"/>
              </a:rPr>
              <a:t>5’-SL1234 RNA fragment:</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5-SL1 is associated with viral mRNA escape from NSP1-mediated translational shut-down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5-SL2-3 harbors a </a:t>
            </a:r>
            <a:r>
              <a:rPr lang="en-GB">
                <a:latin typeface="Helvetica Neue"/>
                <a:ea typeface="Helvetica Neue"/>
                <a:cs typeface="Helvetica Neue"/>
                <a:sym typeface="Helvetica Neue"/>
              </a:rPr>
              <a:t>stringent</a:t>
            </a:r>
            <a:r>
              <a:rPr lang="en-GB">
                <a:latin typeface="Helvetica Neue"/>
                <a:ea typeface="Helvetica Neue"/>
                <a:cs typeface="Helvetica Neue"/>
                <a:sym typeface="Helvetica Neue"/>
              </a:rPr>
              <a:t> conserved stem-loop and the </a:t>
            </a:r>
            <a:r>
              <a:rPr lang="en-GB">
                <a:latin typeface="Helvetica Neue"/>
                <a:ea typeface="Helvetica Neue"/>
                <a:cs typeface="Helvetica Neue"/>
                <a:sym typeface="Helvetica Neue"/>
              </a:rPr>
              <a:t>transcription</a:t>
            </a:r>
            <a:r>
              <a:rPr lang="en-GB">
                <a:latin typeface="Helvetica Neue"/>
                <a:ea typeface="Helvetica Neue"/>
                <a:cs typeface="Helvetica Neue"/>
                <a:sym typeface="Helvetica Neue"/>
              </a:rPr>
              <a:t> regulatory sequence </a:t>
            </a:r>
            <a:r>
              <a:rPr lang="en-GB">
                <a:latin typeface="Helvetica Neue"/>
                <a:ea typeface="Helvetica Neue"/>
                <a:cs typeface="Helvetica Neue"/>
                <a:sym typeface="Helvetica Neue"/>
              </a:rPr>
              <a:t>regulating</a:t>
            </a:r>
            <a:r>
              <a:rPr lang="en-GB">
                <a:latin typeface="Helvetica Neue"/>
                <a:ea typeface="Helvetica Neue"/>
                <a:cs typeface="Helvetica Neue"/>
                <a:sym typeface="Helvetica Neue"/>
              </a:rPr>
              <a:t> the production of subgenomic RNA that is embedded within a second, more labile stem-loop</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5-SL1-4 stem-loop indispensable for replication and contains a short upstream open reading frame uORF</a:t>
            </a:r>
            <a:endParaRPr>
              <a:latin typeface="Helvetica Neue"/>
              <a:ea typeface="Helvetica Neue"/>
              <a:cs typeface="Helvetica Neue"/>
              <a:sym typeface="Helvetica Neue"/>
            </a:endParaRPr>
          </a:p>
        </p:txBody>
      </p:sp>
      <p:pic>
        <p:nvPicPr>
          <p:cNvPr id="101" name="Google Shape;101;p18"/>
          <p:cNvPicPr preferRelativeResize="0"/>
          <p:nvPr/>
        </p:nvPicPr>
        <p:blipFill rotWithShape="1">
          <a:blip r:embed="rId3">
            <a:alphaModFix/>
          </a:blip>
          <a:srcRect b="0" l="0" r="6050" t="8975"/>
          <a:stretch/>
        </p:blipFill>
        <p:spPr>
          <a:xfrm>
            <a:off x="5696725" y="3162300"/>
            <a:ext cx="3125924" cy="2164400"/>
          </a:xfrm>
          <a:prstGeom prst="rect">
            <a:avLst/>
          </a:prstGeom>
          <a:noFill/>
          <a:ln>
            <a:noFill/>
          </a:ln>
        </p:spPr>
      </p:pic>
      <p:sp>
        <p:nvSpPr>
          <p:cNvPr id="102" name="Google Shape;102;p18"/>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7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72"/>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599" name="Google Shape;599;p7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00" name="Google Shape;600;p72"/>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601" name="Google Shape;601;p72"/>
          <p:cNvSpPr txBox="1"/>
          <p:nvPr/>
        </p:nvSpPr>
        <p:spPr>
          <a:xfrm>
            <a:off x="327125" y="558025"/>
            <a:ext cx="8331900" cy="436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Website:</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latin typeface="Helvetica Neue"/>
                <a:ea typeface="Helvetica Neue"/>
                <a:cs typeface="Helvetica Neue"/>
                <a:sym typeface="Helvetica Neue"/>
              </a:rPr>
              <a:t>Method</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This procedure leverages a two-step molecular dynamics-based approach, which aids in atomic-level structure reconstruction and fine-tuning. </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In the DRfold RNA structure prediction pipeline, two crucial types of potentials, FAPE, and geometry potentials, are derived from separate transformer networks, providing essential complementary information.</a:t>
            </a:r>
            <a:endParaRPr>
              <a:solidFill>
                <a:srgbClr val="222222"/>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solidFill>
                  <a:srgbClr val="222222"/>
                </a:solidFill>
                <a:highlight>
                  <a:srgbClr val="FFFFFF"/>
                </a:highlight>
                <a:latin typeface="Helvetica Neue"/>
                <a:ea typeface="Helvetica Neue"/>
                <a:cs typeface="Helvetica Neue"/>
                <a:sym typeface="Helvetica Neue"/>
              </a:rPr>
              <a:t>Results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The FAPE potential facilitates end-to-end learning, directly predicting rotation matrices and translation vectors for nucleotide frames, significantly enhancing the prediction performance.</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When considering only geometry potentials for structure optimization, the performance drops significantly, underscoring the importance of the end-to-end potential.</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Moreover, incorporating end-to-end and geometry potentials collectively improves the quality of DRfold models, demonstrating the synergy of these complementary approaches. </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In DRfold, utilizing predicted secondary structure (SS) is vital for accurate RNA tertiary structure prediction. Comparisons highlight a substantial drop in TM-score when SS predictions are excluded.</a:t>
            </a:r>
            <a:endParaRPr>
              <a:solidFill>
                <a:srgbClr val="222222"/>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cxnSp>
        <p:nvCxnSpPr>
          <p:cNvPr id="606" name="Google Shape;606;p7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07" name="Google Shape;607;p73"/>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08" name="Google Shape;608;p7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09" name="Google Shape;609;p73"/>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610" name="Google Shape;610;p73"/>
          <p:cNvSpPr txBox="1"/>
          <p:nvPr/>
        </p:nvSpPr>
        <p:spPr>
          <a:xfrm>
            <a:off x="327125" y="558025"/>
            <a:ext cx="8331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Website:</a:t>
            </a:r>
            <a:endParaRPr>
              <a:solidFill>
                <a:srgbClr val="222222"/>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solidFill>
                  <a:srgbClr val="222222"/>
                </a:solidFill>
                <a:highlight>
                  <a:srgbClr val="FFFFFF"/>
                </a:highlight>
                <a:latin typeface="Helvetica Neue"/>
                <a:ea typeface="Helvetica Neue"/>
                <a:cs typeface="Helvetica Neue"/>
                <a:sym typeface="Helvetica Neue"/>
              </a:rPr>
              <a:t>Results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DRfold employs a two-step refinement process from coarse-grained to atomic-level models to enhance the accuracy and biological relevance of predicted RNA structures. The initial coarse-grained models exhibit high clash and MolProbity scores, indicating structural inaccuracies. After refinement using molecular dynamics and minimization, clash and MolProbity scores significantly improved, aligning the model quality more closely with experimental structures</a:t>
            </a:r>
            <a:endParaRPr>
              <a:solidFill>
                <a:srgbClr val="222222"/>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cxnSp>
        <p:nvCxnSpPr>
          <p:cNvPr id="615" name="Google Shape;615;p7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74"/>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17" name="Google Shape;617;p7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18" name="Google Shape;618;p74"/>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619" name="Google Shape;619;p74"/>
          <p:cNvSpPr txBox="1"/>
          <p:nvPr/>
        </p:nvSpPr>
        <p:spPr>
          <a:xfrm>
            <a:off x="327125" y="558025"/>
            <a:ext cx="8331900" cy="4365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Website:</a:t>
            </a:r>
            <a:endParaRPr>
              <a:solidFill>
                <a:srgbClr val="222222"/>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solidFill>
                  <a:srgbClr val="222222"/>
                </a:solidFill>
                <a:highlight>
                  <a:srgbClr val="FFFFFF"/>
                </a:highlight>
                <a:latin typeface="Helvetica Neue"/>
                <a:ea typeface="Helvetica Neue"/>
                <a:cs typeface="Helvetica Neue"/>
                <a:sym typeface="Helvetica Neue"/>
              </a:rPr>
              <a:t>Comparison</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In a comparative evaluation with representative control methods, including RNAComposer, 3dRNA, SimRNA, RNA-BRiQ, and FARFAR, DRfold consistently demonstrates superior performance.</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DRfold significantly outperforms control methods in terms of RMSD, showcasing an average RMSD of 14.45 Å, notably lower than all control methods.</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Furthermore, DRfold excels in TM-score, with an average of 0.435, a remarkable 73.3% higher than the second-best method, 3dRNA.</a:t>
            </a:r>
            <a:endParaRPr>
              <a:solidFill>
                <a:srgbClr val="222222"/>
              </a:solidFill>
              <a:highlight>
                <a:srgbClr val="FFFFFF"/>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Additionally, DRfold achieves a high success rate of correct folds, with 45% of models exhibiting TM-scores greater than 0.45, surpassing the best control method’s success rate of 12.5%.</a:t>
            </a:r>
            <a:endParaRPr>
              <a:solidFill>
                <a:srgbClr val="222222"/>
              </a:solidFill>
              <a:highlight>
                <a:srgbClr val="FFFFFF"/>
              </a:highlight>
              <a:latin typeface="Helvetica Neue"/>
              <a:ea typeface="Helvetica Neue"/>
              <a:cs typeface="Helvetica Neue"/>
              <a:sym typeface="Helvetica Neue"/>
            </a:endParaRPr>
          </a:p>
          <a:p>
            <a:pPr indent="-317500" lvl="0" marL="457200" rtl="0" algn="just">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DRfold exhibits a superior ability to recover base interaction networks and maintain the correct chirality of RNA helices.</a:t>
            </a:r>
            <a:endParaRPr>
              <a:solidFill>
                <a:srgbClr val="222222"/>
              </a:solidFill>
              <a:highlight>
                <a:srgbClr val="FFFFFF"/>
              </a:highlight>
              <a:latin typeface="Helvetica Neue"/>
              <a:ea typeface="Helvetica Neue"/>
              <a:cs typeface="Helvetica Neue"/>
              <a:sym typeface="Helvetica Neue"/>
            </a:endParaRPr>
          </a:p>
          <a:p>
            <a:pPr indent="-317500" lvl="0" marL="457200" rtl="0" algn="just">
              <a:lnSpc>
                <a:spcPct val="115000"/>
              </a:lnSpc>
              <a:spcBef>
                <a:spcPts val="0"/>
              </a:spcBef>
              <a:spcAft>
                <a:spcPts val="0"/>
              </a:spcAft>
              <a:buClr>
                <a:srgbClr val="222222"/>
              </a:buClr>
              <a:buSzPts val="1400"/>
              <a:buFont typeface="Helvetica Neue"/>
              <a:buChar char="-"/>
            </a:pPr>
            <a:r>
              <a:rPr lang="en-GB">
                <a:solidFill>
                  <a:srgbClr val="222222"/>
                </a:solidFill>
                <a:highlight>
                  <a:srgbClr val="FFFFFF"/>
                </a:highlight>
                <a:latin typeface="Helvetica Neue"/>
                <a:ea typeface="Helvetica Neue"/>
                <a:cs typeface="Helvetica Neue"/>
                <a:sym typeface="Helvetica Neue"/>
              </a:rPr>
              <a:t>The method incorporates end-to-end and geometry-based approaches through potential integration, offering flexibility for pipeline growth. Notably, DRfold shows its effectiveness without relying on complicated MSAs by outperforming single sequence-based approaches and competing with MSA-based techniques. </a:t>
            </a:r>
            <a:endParaRPr>
              <a:solidFill>
                <a:srgbClr val="222222"/>
              </a:solidFill>
              <a:highlight>
                <a:srgbClr val="FFFFFF"/>
              </a:highlight>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cxnSp>
        <p:nvCxnSpPr>
          <p:cNvPr id="624" name="Google Shape;624;p7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75"/>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26" name="Google Shape;626;p7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27" name="Google Shape;627;p75"/>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628" name="Google Shape;628;p75"/>
          <p:cNvSpPr txBox="1"/>
          <p:nvPr/>
        </p:nvSpPr>
        <p:spPr>
          <a:xfrm>
            <a:off x="327125" y="558025"/>
            <a:ext cx="8331900" cy="2784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Article:</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latin typeface="Helvetica Neue"/>
                <a:ea typeface="Helvetica Neue"/>
                <a:cs typeface="Helvetica Neue"/>
                <a:sym typeface="Helvetica Neue"/>
              </a:rPr>
              <a:t>Introduction</a:t>
            </a:r>
            <a:r>
              <a:rPr lang="en-GB">
                <a:solidFill>
                  <a:schemeClr val="dk1"/>
                </a:solidFill>
                <a:latin typeface="Helvetica Neue"/>
                <a:ea typeface="Helvetica Neue"/>
                <a:cs typeface="Helvetica Neue"/>
                <a:sym typeface="Helvetica Neue"/>
              </a:rPr>
              <a:t>						</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SzPts val="1400"/>
              <a:buFont typeface="Helvetica Neue"/>
              <a:buChar char="-"/>
            </a:pPr>
            <a:r>
              <a:rPr lang="en-GB">
                <a:solidFill>
                  <a:schemeClr val="dk1"/>
                </a:solidFill>
                <a:latin typeface="Helvetica Neue"/>
                <a:ea typeface="Helvetica Neue"/>
                <a:cs typeface="Helvetica Neue"/>
                <a:sym typeface="Helvetica Neue"/>
              </a:rPr>
              <a:t>it is estimated that targeting RNAs with small molecules will expand the drug design landscape by more than an order of magnitude compared to tradi- tional protein-targeted drug discovery</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solidFill>
                  <a:schemeClr val="dk1"/>
                </a:solidFill>
                <a:latin typeface="Helvetica Neue"/>
                <a:ea typeface="Helvetica Neue"/>
                <a:cs typeface="Helvetica Neue"/>
                <a:sym typeface="Helvetica Neue"/>
              </a:rPr>
              <a:t>Different from the full-atom end-to-end training in proteins, we adopted a coarse-grained model of RNA specified by the phosphate P, ribose C4’, and glycosidic N atoms of the nucleobase, for training efficiency given the limited availability of RNA structures. 		</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In particular, we added a geometric module which is trained in parallel to assist the end-to-end training, and meanwhile aggregated both end- to-end and geometric potentials to guide subsequent RNA structure reconstruction simulations</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cxnSp>
        <p:nvCxnSpPr>
          <p:cNvPr id="633" name="Google Shape;633;p7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76"/>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35" name="Google Shape;635;p7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36" name="Google Shape;636;p76"/>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pic>
        <p:nvPicPr>
          <p:cNvPr id="637" name="Google Shape;637;p76"/>
          <p:cNvPicPr preferRelativeResize="0"/>
          <p:nvPr/>
        </p:nvPicPr>
        <p:blipFill>
          <a:blip r:embed="rId3">
            <a:alphaModFix/>
          </a:blip>
          <a:stretch>
            <a:fillRect/>
          </a:stretch>
        </p:blipFill>
        <p:spPr>
          <a:xfrm>
            <a:off x="1320600" y="628300"/>
            <a:ext cx="6746899" cy="43935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cxnSp>
        <p:nvCxnSpPr>
          <p:cNvPr id="642" name="Google Shape;642;p7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77"/>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44" name="Google Shape;644;p7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45" name="Google Shape;645;p77"/>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pic>
        <p:nvPicPr>
          <p:cNvPr id="646" name="Google Shape;646;p77"/>
          <p:cNvPicPr preferRelativeResize="0"/>
          <p:nvPr/>
        </p:nvPicPr>
        <p:blipFill>
          <a:blip r:embed="rId3">
            <a:alphaModFix/>
          </a:blip>
          <a:stretch>
            <a:fillRect/>
          </a:stretch>
        </p:blipFill>
        <p:spPr>
          <a:xfrm>
            <a:off x="152400" y="648800"/>
            <a:ext cx="8839198" cy="2042672"/>
          </a:xfrm>
          <a:prstGeom prst="rect">
            <a:avLst/>
          </a:prstGeom>
          <a:noFill/>
          <a:ln>
            <a:noFill/>
          </a:ln>
        </p:spPr>
      </p:pic>
      <p:sp>
        <p:nvSpPr>
          <p:cNvPr id="647" name="Google Shape;647;p77"/>
          <p:cNvSpPr txBox="1"/>
          <p:nvPr/>
        </p:nvSpPr>
        <p:spPr>
          <a:xfrm>
            <a:off x="1305000" y="2895500"/>
            <a:ext cx="60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Helvetica Neue"/>
                <a:ea typeface="Helvetica Neue"/>
                <a:cs typeface="Helvetica Neue"/>
                <a:sym typeface="Helvetica Neue"/>
              </a:rPr>
              <a:t>F</a:t>
            </a:r>
            <a:r>
              <a:rPr lang="en-GB">
                <a:solidFill>
                  <a:schemeClr val="dk1"/>
                </a:solidFill>
                <a:latin typeface="Helvetica Neue"/>
                <a:ea typeface="Helvetica Neue"/>
                <a:cs typeface="Helvetica Neue"/>
                <a:sym typeface="Helvetica Neue"/>
              </a:rPr>
              <a:t> Reduced representation of nucleotide residues by a 3-bead model (C4’, P, glycosidic N) in DRfold. </a:t>
            </a:r>
            <a:r>
              <a:rPr b="1" lang="en-GB">
                <a:solidFill>
                  <a:schemeClr val="dk1"/>
                </a:solidFill>
                <a:latin typeface="Helvetica Neue"/>
                <a:ea typeface="Helvetica Neue"/>
                <a:cs typeface="Helvetica Neue"/>
                <a:sym typeface="Helvetica Neue"/>
              </a:rPr>
              <a:t>G</a:t>
            </a:r>
            <a:r>
              <a:rPr lang="en-GB">
                <a:solidFill>
                  <a:schemeClr val="dk1"/>
                </a:solidFill>
                <a:latin typeface="Helvetica Neue"/>
                <a:ea typeface="Helvetica Neue"/>
                <a:cs typeface="Helvetica Neue"/>
                <a:sym typeface="Helvetica Neue"/>
              </a:rPr>
              <a:t> Illustration of the frame aligned point error (FAPE). </a:t>
            </a:r>
            <a:r>
              <a:rPr b="1" lang="en-GB">
                <a:solidFill>
                  <a:schemeClr val="dk1"/>
                </a:solidFill>
                <a:latin typeface="Helvetica Neue"/>
                <a:ea typeface="Helvetica Neue"/>
                <a:cs typeface="Helvetica Neue"/>
                <a:sym typeface="Helvetica Neue"/>
              </a:rPr>
              <a:t>H</a:t>
            </a:r>
            <a:r>
              <a:rPr lang="en-GB">
                <a:solidFill>
                  <a:schemeClr val="dk1"/>
                </a:solidFill>
                <a:latin typeface="Helvetica Neue"/>
                <a:ea typeface="Helvetica Neue"/>
                <a:cs typeface="Helvetica Neue"/>
                <a:sym typeface="Helvetica Neue"/>
              </a:rPr>
              <a:t> Prediction terms of inter-nucleotide geometry.</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cxnSp>
        <p:nvCxnSpPr>
          <p:cNvPr id="652" name="Google Shape;652;p7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78"/>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DRfold</a:t>
            </a:r>
            <a:endParaRPr>
              <a:latin typeface="Helvetica Neue"/>
              <a:ea typeface="Helvetica Neue"/>
              <a:cs typeface="Helvetica Neue"/>
              <a:sym typeface="Helvetica Neue"/>
            </a:endParaRPr>
          </a:p>
        </p:txBody>
      </p:sp>
      <p:sp>
        <p:nvSpPr>
          <p:cNvPr id="654" name="Google Shape;654;p7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26/09/2023</a:t>
            </a:r>
            <a:endParaRPr>
              <a:latin typeface="Helvetica Neue"/>
              <a:ea typeface="Helvetica Neue"/>
              <a:cs typeface="Helvetica Neue"/>
              <a:sym typeface="Helvetica Neue"/>
            </a:endParaRPr>
          </a:p>
        </p:txBody>
      </p:sp>
      <p:sp>
        <p:nvSpPr>
          <p:cNvPr id="655" name="Google Shape;655;p78"/>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Li, Y., Zhang, et al (2023). Nature communications, 14(1), 5745. </a:t>
            </a:r>
            <a:endParaRPr i="1" sz="800">
              <a:solidFill>
                <a:schemeClr val="dk1"/>
              </a:solidFill>
              <a:latin typeface="Helvetica Neue"/>
              <a:ea typeface="Helvetica Neue"/>
              <a:cs typeface="Helvetica Neue"/>
              <a:sym typeface="Helvetica Neue"/>
            </a:endParaRPr>
          </a:p>
        </p:txBody>
      </p:sp>
      <p:sp>
        <p:nvSpPr>
          <p:cNvPr id="656" name="Google Shape;656;p78"/>
          <p:cNvSpPr txBox="1"/>
          <p:nvPr/>
        </p:nvSpPr>
        <p:spPr>
          <a:xfrm>
            <a:off x="327125" y="558025"/>
            <a:ext cx="83319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Article:</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a:latin typeface="Helvetica Neue"/>
                <a:ea typeface="Helvetica Neue"/>
                <a:cs typeface="Helvetica Neue"/>
                <a:sym typeface="Helvetica Neue"/>
              </a:rPr>
              <a:t>Results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arenR"/>
            </a:pPr>
            <a:r>
              <a:rPr lang="en-GB">
                <a:solidFill>
                  <a:schemeClr val="dk1"/>
                </a:solidFill>
                <a:latin typeface="Helvetica Neue"/>
                <a:ea typeface="Helvetica Neue"/>
                <a:cs typeface="Helvetica Neue"/>
                <a:sym typeface="Helvetica Neue"/>
              </a:rPr>
              <a:t>The query sequence along with its SS predictions is first fed into an embedding layer which outputs the sequence and pair representations. </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arenR"/>
            </a:pPr>
            <a:r>
              <a:rPr lang="en-GB">
                <a:solidFill>
                  <a:schemeClr val="dk1"/>
                </a:solidFill>
                <a:latin typeface="Helvetica Neue"/>
                <a:ea typeface="Helvetica Neue"/>
                <a:cs typeface="Helvetica Neue"/>
                <a:sym typeface="Helvetica Neue"/>
              </a:rPr>
              <a:t>The embedded representations are then passed through 48 RNA transformer blocks and are used for end-to-end RNA global-frame training, in terms of nucleotide-wise rotation matrices and translation vectors, which can be used to recover the atomic coordinates of the RNA structure.</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arenR"/>
            </a:pPr>
            <a:r>
              <a:rPr lang="en-GB">
                <a:solidFill>
                  <a:schemeClr val="dk1"/>
                </a:solidFill>
                <a:latin typeface="Helvetica Neue"/>
                <a:ea typeface="Helvetica Neue"/>
                <a:cs typeface="Helvetica Neue"/>
                <a:sym typeface="Helvetica Neue"/>
              </a:rPr>
              <a:t>The pair representations are also used for RNA inter-nucleotide geometry prediction through a similar but independent set of transformer blocks.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arenR"/>
            </a:pPr>
            <a:r>
              <a:rPr lang="en-GB">
                <a:solidFill>
                  <a:schemeClr val="dk1"/>
                </a:solidFill>
                <a:latin typeface="Helvetica Neue"/>
                <a:ea typeface="Helvetica Neue"/>
                <a:cs typeface="Helvetica Neue"/>
                <a:sym typeface="Helvetica Neue"/>
              </a:rPr>
              <a:t>Next, the predicted frame vectors and geometric restraints are aggregated into a composite potential for gradient-based RNA structure reconstruction, where the optimized conformation with the lowest energy is selected as the output model.					</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arenR"/>
            </a:pPr>
            <a:r>
              <a:rPr lang="en-GB">
                <a:solidFill>
                  <a:schemeClr val="dk1"/>
                </a:solidFill>
                <a:latin typeface="Helvetica Neue"/>
                <a:ea typeface="Helvetica Neue"/>
                <a:cs typeface="Helvetica Neue"/>
                <a:sym typeface="Helvetica Neue"/>
              </a:rPr>
              <a:t>Finally, the coarse- grained models are submitted to a two-step molecular dynamics-based procedure for atomic-level structure reconstruction and refinement.</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cxnSp>
        <p:nvCxnSpPr>
          <p:cNvPr id="661" name="Google Shape;661;p7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79"/>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SARS2 </a:t>
            </a:r>
            <a:r>
              <a:rPr lang="en-GB">
                <a:solidFill>
                  <a:schemeClr val="dk1"/>
                </a:solidFill>
                <a:latin typeface="Helvetica Neue"/>
                <a:ea typeface="Helvetica Neue"/>
                <a:cs typeface="Helvetica Neue"/>
                <a:sym typeface="Helvetica Neue"/>
              </a:rPr>
              <a:t>RNA-puzzle</a:t>
            </a:r>
            <a:endParaRPr>
              <a:latin typeface="Helvetica Neue"/>
              <a:ea typeface="Helvetica Neue"/>
              <a:cs typeface="Helvetica Neue"/>
              <a:sym typeface="Helvetica Neue"/>
            </a:endParaRPr>
          </a:p>
        </p:txBody>
      </p:sp>
      <p:sp>
        <p:nvSpPr>
          <p:cNvPr id="663" name="Google Shape;663;p7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27/09/2023</a:t>
            </a:r>
            <a:endParaRPr>
              <a:latin typeface="Helvetica Neue"/>
              <a:ea typeface="Helvetica Neue"/>
              <a:cs typeface="Helvetica Neue"/>
              <a:sym typeface="Helvetica Neue"/>
            </a:endParaRPr>
          </a:p>
        </p:txBody>
      </p:sp>
      <p:sp>
        <p:nvSpPr>
          <p:cNvPr id="664" name="Google Shape;664;p79"/>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800">
                <a:solidFill>
                  <a:schemeClr val="accent2"/>
                </a:solidFill>
                <a:highlight>
                  <a:srgbClr val="FFFFFF"/>
                </a:highlight>
                <a:latin typeface="Helvetica Neue"/>
                <a:ea typeface="Helvetica Neue"/>
                <a:cs typeface="Helvetica Neue"/>
                <a:sym typeface="Helvetica Neue"/>
              </a:rPr>
              <a:t>Gumna, J., et al. (2022). International journal of molecular sciences, 23(17), 9630.</a:t>
            </a:r>
            <a:endParaRPr i="1" sz="800">
              <a:solidFill>
                <a:schemeClr val="dk1"/>
              </a:solidFill>
              <a:latin typeface="Helvetica Neue"/>
              <a:ea typeface="Helvetica Neue"/>
              <a:cs typeface="Helvetica Neue"/>
              <a:sym typeface="Helvetica Neue"/>
            </a:endParaRPr>
          </a:p>
        </p:txBody>
      </p:sp>
      <p:sp>
        <p:nvSpPr>
          <p:cNvPr id="665" name="Google Shape;665;p79"/>
          <p:cNvSpPr txBox="1"/>
          <p:nvPr/>
        </p:nvSpPr>
        <p:spPr>
          <a:xfrm>
            <a:off x="327125" y="558025"/>
            <a:ext cx="833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chemeClr val="dk1"/>
              </a:solidFill>
              <a:latin typeface="Helvetica Neue"/>
              <a:ea typeface="Helvetica Neue"/>
              <a:cs typeface="Helvetica Neue"/>
              <a:sym typeface="Helvetica Neue"/>
            </a:endParaRPr>
          </a:p>
        </p:txBody>
      </p:sp>
      <p:sp>
        <p:nvSpPr>
          <p:cNvPr id="666" name="Google Shape;666;p79"/>
          <p:cNvSpPr txBox="1"/>
          <p:nvPr/>
        </p:nvSpPr>
        <p:spPr>
          <a:xfrm>
            <a:off x="230400" y="686225"/>
            <a:ext cx="86832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latin typeface="Helvetica Neue"/>
                <a:ea typeface="Helvetica Neue"/>
                <a:cs typeface="Helvetica Neue"/>
                <a:sym typeface="Helvetica Neue"/>
              </a:rPr>
              <a:t>Introduction</a:t>
            </a:r>
            <a:endParaRPr b="1">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RNA serve as templates for protein translation, regulate gene expression on many levels, and govern most aspects of cell metabolism, thus being crucial regulators of physiological and disease processes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The dynamic nature of RNAs means that many functionally important native states of these molecules exist, such as folding intermediates or elements containing ﬂexible motifs.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identifying functional RNA structures is particularly difﬁcult and requires combining experimental and computational approaches</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GB">
                <a:latin typeface="Helvetica Neue"/>
                <a:ea typeface="Helvetica Neue"/>
                <a:cs typeface="Helvetica Neue"/>
                <a:sym typeface="Helvetica Neue"/>
              </a:rPr>
              <a:t>First, we extracted secondary structures from 3D structure atom coordinates, and we prepared conservation logos. </a:t>
            </a:r>
            <a:endParaRPr>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cxnSp>
        <p:nvCxnSpPr>
          <p:cNvPr id="671" name="Google Shape;671;p8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72" name="Google Shape;672;p80"/>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MD for RNA review</a:t>
            </a:r>
            <a:endParaRPr>
              <a:latin typeface="Helvetica Neue"/>
              <a:ea typeface="Helvetica Neue"/>
              <a:cs typeface="Helvetica Neue"/>
              <a:sym typeface="Helvetica Neue"/>
            </a:endParaRPr>
          </a:p>
        </p:txBody>
      </p:sp>
      <p:sp>
        <p:nvSpPr>
          <p:cNvPr id="673" name="Google Shape;673;p8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03</a:t>
            </a:r>
            <a:r>
              <a:rPr lang="en-GB">
                <a:latin typeface="Helvetica Neue"/>
                <a:ea typeface="Helvetica Neue"/>
                <a:cs typeface="Helvetica Neue"/>
                <a:sym typeface="Helvetica Neue"/>
              </a:rPr>
              <a:t>/10/2023</a:t>
            </a:r>
            <a:endParaRPr>
              <a:latin typeface="Helvetica Neue"/>
              <a:ea typeface="Helvetica Neue"/>
              <a:cs typeface="Helvetica Neue"/>
              <a:sym typeface="Helvetica Neue"/>
            </a:endParaRPr>
          </a:p>
        </p:txBody>
      </p:sp>
      <p:sp>
        <p:nvSpPr>
          <p:cNvPr id="674" name="Google Shape;674;p80"/>
          <p:cNvSpPr txBox="1"/>
          <p:nvPr/>
        </p:nvSpPr>
        <p:spPr>
          <a:xfrm>
            <a:off x="1214700" y="5174300"/>
            <a:ext cx="6213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800">
                <a:solidFill>
                  <a:schemeClr val="accent2"/>
                </a:solidFill>
                <a:highlight>
                  <a:srgbClr val="FFFFFF"/>
                </a:highlight>
                <a:latin typeface="Helvetica Neue"/>
                <a:ea typeface="Helvetica Neue"/>
                <a:cs typeface="Helvetica Neue"/>
                <a:sym typeface="Helvetica Neue"/>
              </a:rPr>
              <a:t>Šponer, J., Bussi, G., et al. (2018). </a:t>
            </a:r>
            <a:r>
              <a:rPr i="1" lang="en-GB" sz="800">
                <a:solidFill>
                  <a:schemeClr val="accent2"/>
                </a:solidFill>
                <a:highlight>
                  <a:srgbClr val="FFFFFF"/>
                </a:highlight>
                <a:latin typeface="Helvetica Neue"/>
                <a:ea typeface="Helvetica Neue"/>
                <a:cs typeface="Helvetica Neue"/>
                <a:sym typeface="Helvetica Neue"/>
              </a:rPr>
              <a:t>Chemical reviews</a:t>
            </a:r>
            <a:r>
              <a:rPr lang="en-GB" sz="800">
                <a:solidFill>
                  <a:schemeClr val="accent2"/>
                </a:solidFill>
                <a:highlight>
                  <a:srgbClr val="FFFFFF"/>
                </a:highlight>
                <a:latin typeface="Helvetica Neue"/>
                <a:ea typeface="Helvetica Neue"/>
                <a:cs typeface="Helvetica Neue"/>
                <a:sym typeface="Helvetica Neue"/>
              </a:rPr>
              <a:t>, </a:t>
            </a:r>
            <a:r>
              <a:rPr i="1" lang="en-GB" sz="800">
                <a:solidFill>
                  <a:schemeClr val="accent2"/>
                </a:solidFill>
                <a:highlight>
                  <a:srgbClr val="FFFFFF"/>
                </a:highlight>
                <a:latin typeface="Helvetica Neue"/>
                <a:ea typeface="Helvetica Neue"/>
                <a:cs typeface="Helvetica Neue"/>
                <a:sym typeface="Helvetica Neue"/>
              </a:rPr>
              <a:t>118</a:t>
            </a:r>
            <a:r>
              <a:rPr lang="en-GB" sz="800">
                <a:solidFill>
                  <a:schemeClr val="accent2"/>
                </a:solidFill>
                <a:highlight>
                  <a:srgbClr val="FFFFFF"/>
                </a:highlight>
                <a:latin typeface="Helvetica Neue"/>
                <a:ea typeface="Helvetica Neue"/>
                <a:cs typeface="Helvetica Neue"/>
                <a:sym typeface="Helvetica Neue"/>
              </a:rPr>
              <a:t>(8), 4177–4338.</a:t>
            </a:r>
            <a:endParaRPr i="1" sz="800">
              <a:solidFill>
                <a:schemeClr val="dk1"/>
              </a:solidFill>
              <a:latin typeface="Helvetica Neue"/>
              <a:ea typeface="Helvetica Neue"/>
              <a:cs typeface="Helvetica Neue"/>
              <a:sym typeface="Helvetica Neue"/>
            </a:endParaRPr>
          </a:p>
        </p:txBody>
      </p:sp>
      <p:sp>
        <p:nvSpPr>
          <p:cNvPr id="675" name="Google Shape;675;p80"/>
          <p:cNvSpPr txBox="1"/>
          <p:nvPr/>
        </p:nvSpPr>
        <p:spPr>
          <a:xfrm>
            <a:off x="327125" y="558025"/>
            <a:ext cx="833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21/09/2023</a:t>
            </a:r>
            <a:endParaRPr>
              <a:latin typeface="Helvetica Neue"/>
              <a:ea typeface="Helvetica Neue"/>
              <a:cs typeface="Helvetica Neue"/>
              <a:sym typeface="Helvetica Neue"/>
            </a:endParaRPr>
          </a:p>
        </p:txBody>
      </p:sp>
      <p:cxnSp>
        <p:nvCxnSpPr>
          <p:cNvPr id="681" name="Google Shape;681;p8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81"/>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To do</a:t>
            </a:r>
            <a:endParaRPr>
              <a:latin typeface="Helvetica Neue"/>
              <a:ea typeface="Helvetica Neue"/>
              <a:cs typeface="Helvetica Neue"/>
              <a:sym typeface="Helvetica Neue"/>
            </a:endParaRPr>
          </a:p>
        </p:txBody>
      </p:sp>
      <p:sp>
        <p:nvSpPr>
          <p:cNvPr id="683" name="Google Shape;683;p81"/>
          <p:cNvSpPr txBox="1"/>
          <p:nvPr/>
        </p:nvSpPr>
        <p:spPr>
          <a:xfrm>
            <a:off x="481375" y="560250"/>
            <a:ext cx="8148900" cy="48024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Char char="●"/>
            </a:pPr>
            <a:r>
              <a:rPr lang="en-GB" sz="1200">
                <a:latin typeface="Helvetica Neue"/>
                <a:ea typeface="Helvetica Neue"/>
                <a:cs typeface="Helvetica Neue"/>
                <a:sym typeface="Helvetica Neue"/>
              </a:rPr>
              <a:t>Download and check the MD models from </a:t>
            </a:r>
            <a:r>
              <a:rPr i="1" lang="en-GB" sz="1200">
                <a:solidFill>
                  <a:schemeClr val="dk1"/>
                </a:solidFill>
                <a:latin typeface="Helvetica Neue"/>
                <a:ea typeface="Helvetica Neue"/>
                <a:cs typeface="Helvetica Neue"/>
                <a:sym typeface="Helvetica Neue"/>
              </a:rPr>
              <a:t>Bottaro, S., et al. (2021). Journal of the American Chemical Society, 143(22), 8333–8343. https://doi.org/10.1021/jacs.1c01094</a:t>
            </a:r>
            <a:endParaRPr i="1"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SzPts val="1200"/>
              <a:buChar char="●"/>
            </a:pPr>
            <a:r>
              <a:rPr lang="en-GB" sz="1200">
                <a:latin typeface="Helvetica Neue"/>
                <a:ea typeface="Helvetica Neue"/>
                <a:cs typeface="Helvetica Neue"/>
                <a:sym typeface="Helvetica Neue"/>
              </a:rPr>
              <a:t>Download and check the molecules from </a:t>
            </a:r>
            <a:r>
              <a:rPr i="1" lang="en-GB" sz="1200">
                <a:solidFill>
                  <a:schemeClr val="dk1"/>
                </a:solidFill>
                <a:highlight>
                  <a:srgbClr val="FFFFFF"/>
                </a:highlight>
                <a:latin typeface="Helvetica Neue"/>
                <a:ea typeface="Helvetica Neue"/>
                <a:cs typeface="Helvetica Neue"/>
                <a:sym typeface="Helvetica Neue"/>
              </a:rPr>
              <a:t>Angew. Chem. Int. Ed. 2021, 60, 19191– 19200 DOI: doi.org/10.1002/anie.202103693 </a:t>
            </a:r>
            <a:r>
              <a:rPr i="1" lang="en-GB" sz="1200">
                <a:solidFill>
                  <a:schemeClr val="dk1"/>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and </a:t>
            </a:r>
            <a:r>
              <a:rPr lang="en-GB" sz="1200" u="sng">
                <a:solidFill>
                  <a:schemeClr val="hlink"/>
                </a:solidFill>
                <a:latin typeface="Helvetica Neue"/>
                <a:ea typeface="Helvetica Neue"/>
                <a:cs typeface="Helvetica Neue"/>
                <a:sym typeface="Helvetica Neue"/>
                <a:hlinkClick r:id="rId3"/>
              </a:rPr>
              <a:t>https://covid19-nmr.de/screening-targets/?category_name=targets-rna</a:t>
            </a:r>
            <a:r>
              <a:rPr lang="en-GB" sz="1200">
                <a:solidFill>
                  <a:schemeClr val="dk1"/>
                </a:solidFill>
                <a:latin typeface="Helvetica Neue"/>
                <a:ea typeface="Helvetica Neue"/>
                <a:cs typeface="Helvetica Neue"/>
                <a:sym typeface="Helvetica Neue"/>
              </a:rPr>
              <a:t> we need </a:t>
            </a:r>
            <a:r>
              <a:rPr b="1" lang="en-GB" sz="1200">
                <a:solidFill>
                  <a:schemeClr val="dk1"/>
                </a:solidFill>
                <a:latin typeface="Helvetica Neue"/>
                <a:ea typeface="Helvetica Neue"/>
                <a:cs typeface="Helvetica Neue"/>
                <a:sym typeface="Helvetica Neue"/>
              </a:rPr>
              <a:t>hits and no hits</a:t>
            </a:r>
            <a:r>
              <a:rPr lang="en-GB"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Test some rigid docking methods against SL1, SL2+3, SL2 and SL4 models using the </a:t>
            </a:r>
            <a:r>
              <a:rPr lang="en-GB" sz="1200">
                <a:solidFill>
                  <a:schemeClr val="dk1"/>
                </a:solidFill>
                <a:latin typeface="Helvetica Neue"/>
                <a:ea typeface="Helvetica Neue"/>
                <a:cs typeface="Helvetica Neue"/>
                <a:sym typeface="Helvetica Neue"/>
              </a:rPr>
              <a:t>downloaded</a:t>
            </a:r>
            <a:r>
              <a:rPr lang="en-GB" sz="1200">
                <a:solidFill>
                  <a:schemeClr val="dk1"/>
                </a:solidFill>
                <a:latin typeface="Helvetica Neue"/>
                <a:ea typeface="Helvetica Neue"/>
                <a:cs typeface="Helvetica Neue"/>
                <a:sym typeface="Helvetica Neue"/>
              </a:rPr>
              <a:t> molecules. </a:t>
            </a:r>
            <a:r>
              <a:rPr lang="en-GB" sz="1200">
                <a:solidFill>
                  <a:schemeClr val="dk1"/>
                </a:solidFill>
                <a:latin typeface="Helvetica Neue"/>
                <a:ea typeface="Helvetica Neue"/>
                <a:cs typeface="Helvetica Neue"/>
                <a:sym typeface="Helvetica Neue"/>
              </a:rPr>
              <a:t>ENSEMBLE</a:t>
            </a:r>
            <a:r>
              <a:rPr lang="en-GB" sz="1200">
                <a:solidFill>
                  <a:schemeClr val="dk1"/>
                </a:solidFill>
                <a:latin typeface="Helvetica Neue"/>
                <a:ea typeface="Helvetica Neue"/>
                <a:cs typeface="Helvetica Neue"/>
                <a:sym typeface="Helvetica Neue"/>
              </a:rPr>
              <a:t> DOCKING</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Test PELE against SL1, SL2+SL3, SL2 and SL4 models:</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Include</a:t>
            </a:r>
            <a:r>
              <a:rPr lang="en-GB" sz="1200">
                <a:solidFill>
                  <a:schemeClr val="dk1"/>
                </a:solidFill>
                <a:latin typeface="Helvetica Neue"/>
                <a:ea typeface="Helvetica Neue"/>
                <a:cs typeface="Helvetica Neue"/>
                <a:sym typeface="Helvetica Neue"/>
              </a:rPr>
              <a:t> the PARMC2 force </a:t>
            </a:r>
            <a:r>
              <a:rPr lang="en-GB" sz="1200">
                <a:solidFill>
                  <a:schemeClr val="dk1"/>
                </a:solidFill>
                <a:latin typeface="Helvetica Neue"/>
                <a:ea typeface="Helvetica Neue"/>
                <a:cs typeface="Helvetica Neue"/>
                <a:sym typeface="Helvetica Neue"/>
              </a:rPr>
              <a:t>field</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First check and understand the movement of the </a:t>
            </a:r>
            <a:r>
              <a:rPr lang="en-GB" sz="1200">
                <a:solidFill>
                  <a:schemeClr val="dk1"/>
                </a:solidFill>
                <a:latin typeface="Helvetica Neue"/>
                <a:ea typeface="Helvetica Neue"/>
                <a:cs typeface="Helvetica Neue"/>
                <a:sym typeface="Helvetica Neue"/>
              </a:rPr>
              <a:t>nucleotides</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Second  check and understand the ANM movements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Third try to refine some docking poses and induce fit dockings</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Run MD simulations with the PARMBSC2 force field to relax the models. Maybe we could take the center of the most populated clusters and </a:t>
            </a:r>
            <a:r>
              <a:rPr lang="en-GB" sz="1200">
                <a:solidFill>
                  <a:schemeClr val="dk1"/>
                </a:solidFill>
                <a:latin typeface="Helvetica Neue"/>
                <a:ea typeface="Helvetica Neue"/>
                <a:cs typeface="Helvetica Neue"/>
                <a:sym typeface="Helvetica Neue"/>
              </a:rPr>
              <a:t>after</a:t>
            </a:r>
            <a:r>
              <a:rPr lang="en-GB" sz="1200">
                <a:solidFill>
                  <a:schemeClr val="dk1"/>
                </a:solidFill>
                <a:latin typeface="Helvetica Neue"/>
                <a:ea typeface="Helvetica Neue"/>
                <a:cs typeface="Helvetica Neue"/>
                <a:sym typeface="Helvetica Neue"/>
              </a:rPr>
              <a:t> the MD generate our own ensemble.</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Generate models with DRfold and then run MD simulations with PARMBSC2 to obtain ensembles</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Generate models with DeepFoldRNA (it uses MSA instead of single sequences) and then run MD simulations with PARMBSC2 to obtain ensembles</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cxnSp>
        <p:nvCxnSpPr>
          <p:cNvPr id="108" name="Google Shape;108;p1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9"/>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sp>
        <p:nvSpPr>
          <p:cNvPr id="110" name="Google Shape;110;p19"/>
          <p:cNvSpPr txBox="1"/>
          <p:nvPr/>
        </p:nvSpPr>
        <p:spPr>
          <a:xfrm>
            <a:off x="261750" y="798575"/>
            <a:ext cx="8620500" cy="2662800"/>
          </a:xfrm>
          <a:prstGeom prst="rect">
            <a:avLst/>
          </a:prstGeom>
          <a:noFill/>
          <a:ln>
            <a:noFill/>
          </a:ln>
        </p:spPr>
        <p:txBody>
          <a:bodyPr anchorCtr="0" anchor="t" bIns="91425" lIns="91425" spcFirstLastPara="1" rIns="91425" wrap="square" tIns="91425">
            <a:spAutoFit/>
          </a:bodyPr>
          <a:lstStyle/>
          <a:p>
            <a:pPr indent="0" lvl="0" marL="914400" rtl="0" algn="l">
              <a:lnSpc>
                <a:spcPct val="150000"/>
              </a:lnSpc>
              <a:spcBef>
                <a:spcPts val="0"/>
              </a:spcBef>
              <a:spcAft>
                <a:spcPts val="0"/>
              </a:spcAft>
              <a:buNone/>
            </a:pPr>
            <a:r>
              <a:rPr b="1" lang="en-GB">
                <a:latin typeface="Helvetica Neue"/>
                <a:ea typeface="Helvetica Neue"/>
                <a:cs typeface="Helvetica Neue"/>
                <a:sym typeface="Helvetica Neue"/>
              </a:rPr>
              <a:t>4 different classes of non-</a:t>
            </a:r>
            <a:r>
              <a:rPr b="1" lang="en-GB">
                <a:latin typeface="Helvetica Neue"/>
                <a:ea typeface="Helvetica Neue"/>
                <a:cs typeface="Helvetica Neue"/>
                <a:sym typeface="Helvetica Neue"/>
              </a:rPr>
              <a:t>canonical</a:t>
            </a:r>
            <a:r>
              <a:rPr b="1" lang="en-GB">
                <a:latin typeface="Helvetica Neue"/>
                <a:ea typeface="Helvetica Neue"/>
                <a:cs typeface="Helvetica Neue"/>
                <a:sym typeface="Helvetica Neue"/>
              </a:rPr>
              <a:t> RNA </a:t>
            </a:r>
            <a:r>
              <a:rPr b="1" lang="en-GB">
                <a:latin typeface="Helvetica Neue"/>
                <a:ea typeface="Helvetica Neue"/>
                <a:cs typeface="Helvetica Neue"/>
                <a:sym typeface="Helvetica Neue"/>
              </a:rPr>
              <a:t>segments were identified amongst the 15 RNA elements:</a:t>
            </a:r>
            <a:endParaRPr b="1">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i) Capping loops (blue or grey) (6nts long and uridine enriched while adensine depleted)</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ii) Bulges/internal loops (green) which dictate the relative orientations of helical segments. Key elements in RNA tertiary structure and </a:t>
            </a:r>
            <a:r>
              <a:rPr b="1" lang="en-GB">
                <a:latin typeface="Helvetica Neue"/>
                <a:ea typeface="Helvetica Neue"/>
                <a:cs typeface="Helvetica Neue"/>
                <a:sym typeface="Helvetica Neue"/>
              </a:rPr>
              <a:t>often interaction sites for proteins, RNAs, metal ions or molecules. These bulges interrupt helical segments by single or stretches of unpaired nct.</a:t>
            </a:r>
            <a:endParaRPr b="1">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iii) Base-pairs mismatches (orange). They also disrupt A-helical conformations</a:t>
            </a:r>
            <a:endParaRPr>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n-GB">
                <a:latin typeface="Helvetica Neue"/>
                <a:ea typeface="Helvetica Neue"/>
                <a:cs typeface="Helvetica Neue"/>
                <a:sym typeface="Helvetica Neue"/>
              </a:rPr>
              <a:t>iv) 3-helix junctions (pink).</a:t>
            </a:r>
            <a:endParaRPr>
              <a:latin typeface="Helvetica Neue"/>
              <a:ea typeface="Helvetica Neue"/>
              <a:cs typeface="Helvetica Neue"/>
              <a:sym typeface="Helvetica Neue"/>
            </a:endParaRPr>
          </a:p>
        </p:txBody>
      </p:sp>
      <p:sp>
        <p:nvSpPr>
          <p:cNvPr id="111" name="Google Shape;111;p19"/>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27/09/2023</a:t>
            </a:r>
            <a:endParaRPr>
              <a:latin typeface="Helvetica Neue"/>
              <a:ea typeface="Helvetica Neue"/>
              <a:cs typeface="Helvetica Neue"/>
              <a:sym typeface="Helvetica Neue"/>
            </a:endParaRPr>
          </a:p>
        </p:txBody>
      </p:sp>
      <p:cxnSp>
        <p:nvCxnSpPr>
          <p:cNvPr id="689" name="Google Shape;689;p82"/>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690" name="Google Shape;690;p82"/>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Active/Inactive compounds for RNA (SL1, SL2, SL3, and SL4)</a:t>
            </a:r>
            <a:endParaRPr>
              <a:latin typeface="Helvetica Neue"/>
              <a:ea typeface="Helvetica Neue"/>
              <a:cs typeface="Helvetica Neue"/>
              <a:sym typeface="Helvetica Neue"/>
            </a:endParaRPr>
          </a:p>
        </p:txBody>
      </p:sp>
      <p:sp>
        <p:nvSpPr>
          <p:cNvPr id="691" name="Google Shape;691;p82"/>
          <p:cNvSpPr txBox="1"/>
          <p:nvPr/>
        </p:nvSpPr>
        <p:spPr>
          <a:xfrm>
            <a:off x="1320600" y="4937250"/>
            <a:ext cx="7200600" cy="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a:t>
            </a:r>
            <a:r>
              <a:rPr lang="en-GB" sz="700"/>
              <a:t>Covid-19-NMR: </a:t>
            </a:r>
            <a:r>
              <a:rPr lang="en-GB" sz="700" u="sng">
                <a:solidFill>
                  <a:schemeClr val="hlink"/>
                </a:solidFill>
                <a:hlinkClick r:id="rId4"/>
              </a:rPr>
              <a:t>https://covid19-nmr.de/screening-targets/?category_name=targets-rna</a:t>
            </a:r>
            <a:r>
              <a:rPr lang="en-GB" sz="700"/>
              <a:t> </a:t>
            </a:r>
            <a:endParaRPr sz="700"/>
          </a:p>
          <a:p>
            <a:pPr indent="0" lvl="0" marL="0" rtl="0" algn="l">
              <a:spcBef>
                <a:spcPts val="0"/>
              </a:spcBef>
              <a:spcAft>
                <a:spcPts val="0"/>
              </a:spcAft>
              <a:buNone/>
            </a:pPr>
            <a:r>
              <a:rPr lang="en-GB" sz="700"/>
              <a:t>Schwalbe: </a:t>
            </a:r>
            <a:r>
              <a:rPr lang="en-GB" sz="700" u="sng">
                <a:solidFill>
                  <a:schemeClr val="hlink"/>
                </a:solidFill>
                <a:hlinkClick r:id="rId5"/>
              </a:rPr>
              <a:t>https://doi.org/10.1002/anie.202103693</a:t>
            </a:r>
            <a:r>
              <a:rPr lang="en-GB" sz="700"/>
              <a:t> </a:t>
            </a:r>
            <a:endParaRPr sz="700"/>
          </a:p>
          <a:p>
            <a:pPr indent="0" lvl="0" marL="0" rtl="0" algn="l">
              <a:spcBef>
                <a:spcPts val="0"/>
              </a:spcBef>
              <a:spcAft>
                <a:spcPts val="0"/>
              </a:spcAft>
              <a:buNone/>
            </a:pPr>
            <a:r>
              <a:rPr lang="en-GB" sz="700"/>
              <a:t>Simba-Lahuasi: </a:t>
            </a:r>
            <a:r>
              <a:rPr lang="en-GB" sz="700" u="sng">
                <a:solidFill>
                  <a:schemeClr val="hlink"/>
                </a:solidFill>
                <a:hlinkClick r:id="rId6"/>
              </a:rPr>
              <a:t>https://doi.org/10.3390/ph15121448</a:t>
            </a:r>
            <a:r>
              <a:rPr lang="en-GB" sz="700"/>
              <a:t> </a:t>
            </a:r>
            <a:endParaRPr sz="700"/>
          </a:p>
          <a:p>
            <a:pPr indent="0" lvl="0" marL="0" rtl="0" algn="l">
              <a:spcBef>
                <a:spcPts val="0"/>
              </a:spcBef>
              <a:spcAft>
                <a:spcPts val="0"/>
              </a:spcAft>
              <a:buNone/>
            </a:pPr>
            <a:r>
              <a:rPr lang="en-GB" sz="700"/>
              <a:t>Zafferani: </a:t>
            </a:r>
            <a:r>
              <a:rPr lang="en-GB" sz="700" u="sng">
                <a:solidFill>
                  <a:schemeClr val="hlink"/>
                </a:solidFill>
                <a:hlinkClick r:id="rId7"/>
              </a:rPr>
              <a:t>https://doi.org/10.1126/sciadv.abl6096</a:t>
            </a:r>
            <a:r>
              <a:rPr lang="en-GB" sz="700"/>
              <a:t> </a:t>
            </a:r>
            <a:endParaRPr sz="700"/>
          </a:p>
          <a:p>
            <a:pPr indent="0" lvl="0" marL="0" rtl="0" algn="l">
              <a:spcBef>
                <a:spcPts val="0"/>
              </a:spcBef>
              <a:spcAft>
                <a:spcPts val="0"/>
              </a:spcAft>
              <a:buNone/>
            </a:pPr>
            <a:r>
              <a:rPr lang="en-GB" sz="700"/>
              <a:t>Experimentalists: sent by </a:t>
            </a:r>
            <a:r>
              <a:rPr lang="en-GB" sz="700" u="sng">
                <a:solidFill>
                  <a:schemeClr val="hlink"/>
                </a:solidFill>
                <a:hlinkClick r:id="rId8"/>
              </a:rPr>
              <a:t>https://www.iqac.csic.es/mcs/about-us/core-team/</a:t>
            </a:r>
            <a:r>
              <a:rPr lang="en-GB" sz="700"/>
              <a:t> </a:t>
            </a:r>
            <a:endParaRPr sz="700"/>
          </a:p>
        </p:txBody>
      </p:sp>
      <p:sp>
        <p:nvSpPr>
          <p:cNvPr id="692" name="Google Shape;692;p82"/>
          <p:cNvSpPr txBox="1"/>
          <p:nvPr/>
        </p:nvSpPr>
        <p:spPr>
          <a:xfrm>
            <a:off x="367875" y="582575"/>
            <a:ext cx="3687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SUMMARY: number of compounds</a:t>
            </a:r>
            <a:endParaRPr/>
          </a:p>
        </p:txBody>
      </p:sp>
      <p:graphicFrame>
        <p:nvGraphicFramePr>
          <p:cNvPr id="693" name="Google Shape;693;p82"/>
          <p:cNvGraphicFramePr/>
          <p:nvPr/>
        </p:nvGraphicFramePr>
        <p:xfrm>
          <a:off x="367875" y="1004375"/>
          <a:ext cx="3000000" cy="3000000"/>
        </p:xfrm>
        <a:graphic>
          <a:graphicData uri="http://schemas.openxmlformats.org/drawingml/2006/table">
            <a:tbl>
              <a:tblPr>
                <a:noFill/>
                <a:tableStyleId>{A631D3D4-50C7-425F-97D4-F1FD6549B3CA}</a:tableStyleId>
              </a:tblPr>
              <a:tblGrid>
                <a:gridCol w="1521175"/>
                <a:gridCol w="1179525"/>
                <a:gridCol w="842400"/>
                <a:gridCol w="945050"/>
                <a:gridCol w="945050"/>
                <a:gridCol w="945050"/>
                <a:gridCol w="945050"/>
                <a:gridCol w="945050"/>
              </a:tblGrid>
              <a:tr h="336300">
                <a:tc>
                  <a:txBody>
                    <a:bodyPr/>
                    <a:lstStyle/>
                    <a:p>
                      <a:pPr indent="0" lvl="0" marL="0" rtl="0" algn="ctr">
                        <a:spcBef>
                          <a:spcPts val="0"/>
                        </a:spcBef>
                        <a:spcAft>
                          <a:spcPts val="0"/>
                        </a:spcAft>
                        <a:buNone/>
                      </a:pPr>
                      <a:r>
                        <a:rPr b="1" lang="en-GB" sz="1100"/>
                        <a:t>Source*</a:t>
                      </a:r>
                      <a:endParaRPr b="1" sz="1100"/>
                    </a:p>
                  </a:txBody>
                  <a:tcPr marT="91425" marB="91425" marR="91425" marL="91425"/>
                </a:tc>
                <a:tc>
                  <a:txBody>
                    <a:bodyPr/>
                    <a:lstStyle/>
                    <a:p>
                      <a:pPr indent="0" lvl="0" marL="0" rtl="0" algn="ctr">
                        <a:spcBef>
                          <a:spcPts val="0"/>
                        </a:spcBef>
                        <a:spcAft>
                          <a:spcPts val="0"/>
                        </a:spcAft>
                        <a:buNone/>
                      </a:pPr>
                      <a:r>
                        <a:rPr b="1" lang="en-GB" sz="1100"/>
                        <a:t>Active/Inactive</a:t>
                      </a:r>
                      <a:endParaRPr b="1" sz="1100"/>
                    </a:p>
                  </a:txBody>
                  <a:tcPr marT="91425" marB="91425" marR="91425" marL="91425"/>
                </a:tc>
                <a:tc>
                  <a:txBody>
                    <a:bodyPr/>
                    <a:lstStyle/>
                    <a:p>
                      <a:pPr indent="0" lvl="0" marL="0" rtl="0" algn="ctr">
                        <a:spcBef>
                          <a:spcPts val="0"/>
                        </a:spcBef>
                        <a:spcAft>
                          <a:spcPts val="0"/>
                        </a:spcAft>
                        <a:buNone/>
                      </a:pPr>
                      <a:r>
                        <a:rPr b="1" lang="en-GB" sz="1100"/>
                        <a:t>SL1</a:t>
                      </a:r>
                      <a:endParaRPr b="1" sz="1100"/>
                    </a:p>
                  </a:txBody>
                  <a:tcPr marT="91425" marB="91425" marR="91425" marL="91425"/>
                </a:tc>
                <a:tc>
                  <a:txBody>
                    <a:bodyPr/>
                    <a:lstStyle/>
                    <a:p>
                      <a:pPr indent="0" lvl="0" marL="0" rtl="0" algn="ctr">
                        <a:spcBef>
                          <a:spcPts val="0"/>
                        </a:spcBef>
                        <a:spcAft>
                          <a:spcPts val="0"/>
                        </a:spcAft>
                        <a:buNone/>
                      </a:pPr>
                      <a:r>
                        <a:rPr b="1" lang="en-GB" sz="1100"/>
                        <a:t>SL2</a:t>
                      </a:r>
                      <a:endParaRPr b="1" sz="1100"/>
                    </a:p>
                  </a:txBody>
                  <a:tcPr marT="91425" marB="91425" marR="91425" marL="91425"/>
                </a:tc>
                <a:tc>
                  <a:txBody>
                    <a:bodyPr/>
                    <a:lstStyle/>
                    <a:p>
                      <a:pPr indent="0" lvl="0" marL="0" rtl="0" algn="ctr">
                        <a:spcBef>
                          <a:spcPts val="0"/>
                        </a:spcBef>
                        <a:spcAft>
                          <a:spcPts val="0"/>
                        </a:spcAft>
                        <a:buNone/>
                      </a:pPr>
                      <a:r>
                        <a:rPr b="1" lang="en-GB" sz="1100"/>
                        <a:t>SL3</a:t>
                      </a:r>
                      <a:endParaRPr b="1" sz="1100"/>
                    </a:p>
                  </a:txBody>
                  <a:tcPr marT="91425" marB="91425" marR="91425" marL="91425"/>
                </a:tc>
                <a:tc>
                  <a:txBody>
                    <a:bodyPr/>
                    <a:lstStyle/>
                    <a:p>
                      <a:pPr indent="0" lvl="0" marL="0" rtl="0" algn="ctr">
                        <a:spcBef>
                          <a:spcPts val="0"/>
                        </a:spcBef>
                        <a:spcAft>
                          <a:spcPts val="0"/>
                        </a:spcAft>
                        <a:buNone/>
                      </a:pPr>
                      <a:r>
                        <a:rPr b="1" lang="en-GB" sz="1100"/>
                        <a:t>SL4</a:t>
                      </a:r>
                      <a:endParaRPr b="1" sz="1100"/>
                    </a:p>
                  </a:txBody>
                  <a:tcPr marT="91425" marB="91425" marR="91425" marL="91425"/>
                </a:tc>
                <a:tc>
                  <a:txBody>
                    <a:bodyPr/>
                    <a:lstStyle/>
                    <a:p>
                      <a:pPr indent="0" lvl="0" marL="0" rtl="0" algn="ctr">
                        <a:spcBef>
                          <a:spcPts val="0"/>
                        </a:spcBef>
                        <a:spcAft>
                          <a:spcPts val="0"/>
                        </a:spcAft>
                        <a:buNone/>
                      </a:pPr>
                      <a:r>
                        <a:rPr b="1" lang="en-GB" sz="1100"/>
                        <a:t>SL1234</a:t>
                      </a:r>
                      <a:endParaRPr b="1" sz="1100"/>
                    </a:p>
                  </a:txBody>
                  <a:tcPr marT="91425" marB="91425" marR="91425" marL="91425"/>
                </a:tc>
                <a:tc>
                  <a:txBody>
                    <a:bodyPr/>
                    <a:lstStyle/>
                    <a:p>
                      <a:pPr indent="0" lvl="0" marL="0" rtl="0" algn="ctr">
                        <a:spcBef>
                          <a:spcPts val="0"/>
                        </a:spcBef>
                        <a:spcAft>
                          <a:spcPts val="0"/>
                        </a:spcAft>
                        <a:buNone/>
                      </a:pPr>
                      <a:r>
                        <a:rPr b="1" lang="en-GB" sz="1100"/>
                        <a:t>TOTAL</a:t>
                      </a:r>
                      <a:endParaRPr b="1" sz="1100"/>
                    </a:p>
                  </a:txBody>
                  <a:tcPr marT="91425" marB="91425" marR="91425" marL="91425"/>
                </a:tc>
              </a:tr>
              <a:tr h="277825">
                <a:tc rowSpan="2">
                  <a:txBody>
                    <a:bodyPr/>
                    <a:lstStyle/>
                    <a:p>
                      <a:pPr indent="0" lvl="0" marL="0" rtl="0" algn="ctr">
                        <a:lnSpc>
                          <a:spcPct val="70000"/>
                        </a:lnSpc>
                        <a:spcBef>
                          <a:spcPts val="0"/>
                        </a:spcBef>
                        <a:spcAft>
                          <a:spcPts val="0"/>
                        </a:spcAft>
                        <a:buNone/>
                      </a:pPr>
                      <a:r>
                        <a:rPr lang="en-GB" sz="1000"/>
                        <a:t>Covid-19-NMR</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Active</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5</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7</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5</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17</a:t>
                      </a:r>
                      <a:endParaRPr sz="1000"/>
                    </a:p>
                  </a:txBody>
                  <a:tcPr marT="91425" marB="91425" marR="91425" marL="91425"/>
                </a:tc>
              </a:tr>
              <a:tr h="277825">
                <a:tc vMerge="1"/>
                <a:tc>
                  <a:txBody>
                    <a:bodyPr/>
                    <a:lstStyle/>
                    <a:p>
                      <a:pPr indent="0" lvl="0" marL="0" rtl="0" algn="ctr">
                        <a:lnSpc>
                          <a:spcPct val="70000"/>
                        </a:lnSpc>
                        <a:spcBef>
                          <a:spcPts val="0"/>
                        </a:spcBef>
                        <a:spcAft>
                          <a:spcPts val="0"/>
                        </a:spcAft>
                        <a:buNone/>
                      </a:pPr>
                      <a:r>
                        <a:rPr lang="en-GB" sz="1000"/>
                        <a:t>Inactive</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0</a:t>
                      </a:r>
                      <a:endParaRPr sz="1000"/>
                    </a:p>
                  </a:txBody>
                  <a:tcPr marT="91425" marB="91425" marR="91425" marL="91425"/>
                </a:tc>
              </a:tr>
              <a:tr h="277825">
                <a:tc rowSpan="2">
                  <a:txBody>
                    <a:bodyPr/>
                    <a:lstStyle/>
                    <a:p>
                      <a:pPr indent="0" lvl="0" marL="0" rtl="0" algn="ctr">
                        <a:lnSpc>
                          <a:spcPct val="70000"/>
                        </a:lnSpc>
                        <a:spcBef>
                          <a:spcPts val="0"/>
                        </a:spcBef>
                        <a:spcAft>
                          <a:spcPts val="0"/>
                        </a:spcAft>
                        <a:buNone/>
                      </a:pPr>
                      <a:r>
                        <a:rPr lang="en-GB" sz="1000"/>
                        <a:t>Schwalbe</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70000"/>
                        </a:lnSpc>
                        <a:spcBef>
                          <a:spcPts val="0"/>
                        </a:spcBef>
                        <a:spcAft>
                          <a:spcPts val="0"/>
                        </a:spcAft>
                        <a:buNone/>
                      </a:pPr>
                      <a:r>
                        <a:rPr lang="en-GB" sz="1000"/>
                        <a:t>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5</a:t>
                      </a:r>
                      <a:endParaRPr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rtl="0" algn="ctr">
                        <a:lnSpc>
                          <a:spcPct val="70000"/>
                        </a:lnSpc>
                        <a:spcBef>
                          <a:spcPts val="0"/>
                        </a:spcBef>
                        <a:spcAft>
                          <a:spcPts val="0"/>
                        </a:spcAft>
                        <a:buNone/>
                      </a:pPr>
                      <a:r>
                        <a:rPr lang="en-GB" sz="1000"/>
                        <a:t>0</a:t>
                      </a:r>
                      <a:endParaRPr sz="1000"/>
                    </a:p>
                  </a:txBody>
                  <a:tcPr marT="91425" marB="91425" marR="91425" marL="91425"/>
                </a:tc>
                <a:tc hMerge="1"/>
                <a:tc>
                  <a:txBody>
                    <a:bodyPr/>
                    <a:lstStyle/>
                    <a:p>
                      <a:pPr indent="0" lvl="0" marL="0" rtl="0" algn="ctr">
                        <a:lnSpc>
                          <a:spcPct val="70000"/>
                        </a:lnSpc>
                        <a:spcBef>
                          <a:spcPts val="0"/>
                        </a:spcBef>
                        <a:spcAft>
                          <a:spcPts val="0"/>
                        </a:spcAft>
                        <a:buNone/>
                      </a:pPr>
                      <a:r>
                        <a:rPr lang="en-GB" sz="1000"/>
                        <a:t>7</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5</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17</a:t>
                      </a:r>
                      <a:endParaRPr sz="1000"/>
                    </a:p>
                  </a:txBody>
                  <a:tcPr marT="91425" marB="91425" marR="91425" marL="91425"/>
                </a:tc>
              </a:tr>
              <a:tr h="277825">
                <a:tc vMerge="1"/>
                <a:tc>
                  <a:txBody>
                    <a:bodyPr/>
                    <a:lstStyle/>
                    <a:p>
                      <a:pPr indent="0" lvl="0" marL="0" rtl="0" algn="ctr">
                        <a:lnSpc>
                          <a:spcPct val="70000"/>
                        </a:lnSpc>
                        <a:spcBef>
                          <a:spcPts val="0"/>
                        </a:spcBef>
                        <a:spcAft>
                          <a:spcPts val="0"/>
                        </a:spcAft>
                        <a:buNone/>
                      </a:pPr>
                      <a:r>
                        <a:rPr lang="en-GB" sz="1000"/>
                        <a:t>Inactive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741</a:t>
                      </a:r>
                      <a:endParaRPr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rtl="0" algn="ctr">
                        <a:lnSpc>
                          <a:spcPct val="70000"/>
                        </a:lnSpc>
                        <a:spcBef>
                          <a:spcPts val="0"/>
                        </a:spcBef>
                        <a:spcAft>
                          <a:spcPts val="0"/>
                        </a:spcAft>
                        <a:buNone/>
                      </a:pPr>
                      <a:r>
                        <a:rPr lang="en-GB" sz="1000"/>
                        <a:t>717</a:t>
                      </a:r>
                      <a:endParaRPr sz="1000"/>
                    </a:p>
                  </a:txBody>
                  <a:tcPr marT="91425" marB="91425" marR="91425" marL="91425"/>
                </a:tc>
                <a:tc hMerge="1"/>
                <a:tc>
                  <a:txBody>
                    <a:bodyPr/>
                    <a:lstStyle/>
                    <a:p>
                      <a:pPr indent="0" lvl="0" marL="0" rtl="0" algn="ctr">
                        <a:lnSpc>
                          <a:spcPct val="70000"/>
                        </a:lnSpc>
                        <a:spcBef>
                          <a:spcPts val="0"/>
                        </a:spcBef>
                        <a:spcAft>
                          <a:spcPts val="0"/>
                        </a:spcAft>
                        <a:buNone/>
                      </a:pPr>
                      <a:r>
                        <a:rPr lang="en-GB" sz="1000"/>
                        <a:t>723</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719</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2900</a:t>
                      </a:r>
                      <a:endParaRPr sz="1000"/>
                    </a:p>
                  </a:txBody>
                  <a:tcPr marT="91425" marB="91425" marR="91425" marL="91425"/>
                </a:tc>
              </a:tr>
              <a:tr h="277825">
                <a:tc rowSpan="2">
                  <a:txBody>
                    <a:bodyPr/>
                    <a:lstStyle/>
                    <a:p>
                      <a:pPr indent="0" lvl="0" marL="0" rtl="0" algn="ctr">
                        <a:lnSpc>
                          <a:spcPct val="70000"/>
                        </a:lnSpc>
                        <a:spcBef>
                          <a:spcPts val="0"/>
                        </a:spcBef>
                        <a:spcAft>
                          <a:spcPts val="0"/>
                        </a:spcAft>
                        <a:buNone/>
                      </a:pPr>
                      <a:r>
                        <a:rPr lang="en-GB" sz="1000"/>
                        <a:t>Simba-Lahuasi</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70000"/>
                        </a:lnSpc>
                        <a:spcBef>
                          <a:spcPts val="0"/>
                        </a:spcBef>
                        <a:spcAft>
                          <a:spcPts val="0"/>
                        </a:spcAft>
                        <a:buNone/>
                      </a:pPr>
                      <a:r>
                        <a:rPr lang="en-GB" sz="1000"/>
                        <a:t>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rtl="0" algn="ctr">
                        <a:lnSpc>
                          <a:spcPct val="70000"/>
                        </a:lnSpc>
                        <a:spcBef>
                          <a:spcPts val="0"/>
                        </a:spcBef>
                        <a:spcAft>
                          <a:spcPts val="0"/>
                        </a:spcAft>
                        <a:buNone/>
                      </a:pPr>
                      <a:r>
                        <a:rPr lang="en-GB" sz="1000"/>
                        <a:t>2</a:t>
                      </a:r>
                      <a:endParaRPr sz="1000"/>
                    </a:p>
                  </a:txBody>
                  <a:tcPr marT="91425" marB="91425" marR="91425" marL="91425"/>
                </a:tc>
                <a:tc hMerge="1"/>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2</a:t>
                      </a:r>
                      <a:endParaRPr sz="1000"/>
                    </a:p>
                  </a:txBody>
                  <a:tcPr marT="91425" marB="91425" marR="91425" marL="91425"/>
                </a:tc>
              </a:tr>
              <a:tr h="277825">
                <a:tc vMerge="1"/>
                <a:tc>
                  <a:txBody>
                    <a:bodyPr/>
                    <a:lstStyle/>
                    <a:p>
                      <a:pPr indent="0" lvl="0" marL="0" rtl="0" algn="ctr">
                        <a:lnSpc>
                          <a:spcPct val="70000"/>
                        </a:lnSpc>
                        <a:spcBef>
                          <a:spcPts val="0"/>
                        </a:spcBef>
                        <a:spcAft>
                          <a:spcPts val="0"/>
                        </a:spcAft>
                        <a:buNone/>
                      </a:pPr>
                      <a:r>
                        <a:rPr lang="en-GB" sz="1000"/>
                        <a:t>Inactive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rtl="0" algn="ctr">
                        <a:lnSpc>
                          <a:spcPct val="70000"/>
                        </a:lnSpc>
                        <a:spcBef>
                          <a:spcPts val="0"/>
                        </a:spcBef>
                        <a:spcAft>
                          <a:spcPts val="0"/>
                        </a:spcAft>
                        <a:buNone/>
                      </a:pPr>
                      <a:r>
                        <a:rPr lang="en-GB" sz="1000"/>
                        <a:t>1</a:t>
                      </a:r>
                      <a:endParaRPr sz="1000"/>
                    </a:p>
                  </a:txBody>
                  <a:tcPr marT="91425" marB="91425" marR="91425" marL="91425"/>
                </a:tc>
                <a:tc hMerge="1"/>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1</a:t>
                      </a:r>
                      <a:endParaRPr sz="1000"/>
                    </a:p>
                  </a:txBody>
                  <a:tcPr marT="91425" marB="91425" marR="91425" marL="91425"/>
                </a:tc>
              </a:tr>
              <a:tr h="277825">
                <a:tc rowSpan="2">
                  <a:txBody>
                    <a:bodyPr/>
                    <a:lstStyle/>
                    <a:p>
                      <a:pPr indent="0" lvl="0" marL="0" rtl="0" algn="ctr">
                        <a:lnSpc>
                          <a:spcPct val="70000"/>
                        </a:lnSpc>
                        <a:spcBef>
                          <a:spcPts val="0"/>
                        </a:spcBef>
                        <a:spcAft>
                          <a:spcPts val="0"/>
                        </a:spcAft>
                        <a:buNone/>
                      </a:pPr>
                      <a:r>
                        <a:rPr lang="en-GB" sz="1000"/>
                        <a:t>Zafferani</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70000"/>
                        </a:lnSpc>
                        <a:spcBef>
                          <a:spcPts val="0"/>
                        </a:spcBef>
                        <a:spcAft>
                          <a:spcPts val="0"/>
                        </a:spcAft>
                        <a:buNone/>
                      </a:pPr>
                      <a:r>
                        <a:rPr lang="en-GB" sz="1000"/>
                        <a:t>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3</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3</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6</a:t>
                      </a:r>
                      <a:endParaRPr sz="1000"/>
                    </a:p>
                  </a:txBody>
                  <a:tcPr marT="91425" marB="91425" marR="91425" marL="91425"/>
                </a:tc>
              </a:tr>
              <a:tr h="277825">
                <a:tc vMerge="1"/>
                <a:tc>
                  <a:txBody>
                    <a:bodyPr/>
                    <a:lstStyle/>
                    <a:p>
                      <a:pPr indent="0" lvl="0" marL="0" rtl="0" algn="ctr">
                        <a:lnSpc>
                          <a:spcPct val="70000"/>
                        </a:lnSpc>
                        <a:spcBef>
                          <a:spcPts val="0"/>
                        </a:spcBef>
                        <a:spcAft>
                          <a:spcPts val="0"/>
                        </a:spcAft>
                        <a:buNone/>
                      </a:pPr>
                      <a:r>
                        <a:rPr lang="en-GB" sz="1000"/>
                        <a:t>Inactive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0</a:t>
                      </a:r>
                      <a:endParaRPr sz="1000"/>
                    </a:p>
                  </a:txBody>
                  <a:tcPr marT="91425" marB="91425" marR="91425" marL="91425"/>
                </a:tc>
              </a:tr>
              <a:tr h="277825">
                <a:tc rowSpan="2">
                  <a:txBody>
                    <a:bodyPr/>
                    <a:lstStyle/>
                    <a:p>
                      <a:pPr indent="0" lvl="0" marL="0" rtl="0" algn="ctr">
                        <a:lnSpc>
                          <a:spcPct val="70000"/>
                        </a:lnSpc>
                        <a:spcBef>
                          <a:spcPts val="0"/>
                        </a:spcBef>
                        <a:spcAft>
                          <a:spcPts val="0"/>
                        </a:spcAft>
                        <a:buNone/>
                      </a:pPr>
                      <a:r>
                        <a:rPr lang="en-GB" sz="1000"/>
                        <a:t>Experimentalists</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70000"/>
                        </a:lnSpc>
                        <a:spcBef>
                          <a:spcPts val="0"/>
                        </a:spcBef>
                        <a:spcAft>
                          <a:spcPts val="0"/>
                        </a:spcAft>
                        <a:buNone/>
                      </a:pPr>
                      <a:r>
                        <a:rPr lang="en-GB" sz="1000"/>
                        <a:t>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6</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6</a:t>
                      </a:r>
                      <a:endParaRPr sz="1000"/>
                    </a:p>
                  </a:txBody>
                  <a:tcPr marT="91425" marB="91425" marR="91425" marL="91425"/>
                </a:tc>
              </a:tr>
              <a:tr h="277825">
                <a:tc vMerge="1"/>
                <a:tc>
                  <a:txBody>
                    <a:bodyPr/>
                    <a:lstStyle/>
                    <a:p>
                      <a:pPr indent="0" lvl="0" marL="0" rtl="0" algn="ctr">
                        <a:lnSpc>
                          <a:spcPct val="70000"/>
                        </a:lnSpc>
                        <a:spcBef>
                          <a:spcPts val="0"/>
                        </a:spcBef>
                        <a:spcAft>
                          <a:spcPts val="0"/>
                        </a:spcAft>
                        <a:buNone/>
                      </a:pPr>
                      <a:r>
                        <a:rPr lang="en-GB" sz="1000"/>
                        <a:t>Inactive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3</a:t>
                      </a:r>
                      <a:endParaRPr sz="1000"/>
                    </a:p>
                  </a:txBody>
                  <a:tcPr marT="91425" marB="91425" marR="91425" marL="91425"/>
                </a:tc>
                <a:tc>
                  <a:txBody>
                    <a:bodyPr/>
                    <a:lstStyle/>
                    <a:p>
                      <a:pPr indent="0" lvl="0" marL="0" rtl="0" algn="ctr">
                        <a:lnSpc>
                          <a:spcPct val="70000"/>
                        </a:lnSpc>
                        <a:spcBef>
                          <a:spcPts val="0"/>
                        </a:spcBef>
                        <a:spcAft>
                          <a:spcPts val="0"/>
                        </a:spcAft>
                        <a:buNone/>
                      </a:pPr>
                      <a:r>
                        <a:rPr lang="en-GB" sz="1000"/>
                        <a:t>3</a:t>
                      </a:r>
                      <a:endParaRPr sz="1000"/>
                    </a:p>
                  </a:txBody>
                  <a:tcPr marT="91425" marB="91425" marR="91425" marL="91425"/>
                </a:tc>
              </a:tr>
              <a:tr h="321700">
                <a:tc rowSpan="2">
                  <a:txBody>
                    <a:bodyPr/>
                    <a:lstStyle/>
                    <a:p>
                      <a:pPr indent="0" lvl="0" marL="0" marR="0" rtl="0" algn="ctr">
                        <a:lnSpc>
                          <a:spcPct val="70000"/>
                        </a:lnSpc>
                        <a:spcBef>
                          <a:spcPts val="0"/>
                        </a:spcBef>
                        <a:spcAft>
                          <a:spcPts val="0"/>
                        </a:spcAft>
                        <a:buNone/>
                      </a:pPr>
                      <a:r>
                        <a:rPr b="1" lang="en-GB" sz="1000"/>
                        <a:t>TOTAL</a:t>
                      </a:r>
                      <a:endParaRPr b="1"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70000"/>
                        </a:lnSpc>
                        <a:spcBef>
                          <a:spcPts val="0"/>
                        </a:spcBef>
                        <a:spcAft>
                          <a:spcPts val="0"/>
                        </a:spcAft>
                        <a:buNone/>
                      </a:pPr>
                      <a:r>
                        <a:rPr b="1" lang="en-GB" sz="1000"/>
                        <a:t>Active</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70000"/>
                        </a:lnSpc>
                        <a:spcBef>
                          <a:spcPts val="0"/>
                        </a:spcBef>
                        <a:spcAft>
                          <a:spcPts val="0"/>
                        </a:spcAft>
                        <a:buNone/>
                      </a:pPr>
                      <a:r>
                        <a:rPr b="1" lang="en-GB" sz="1000"/>
                        <a:t>13</a:t>
                      </a:r>
                      <a:endParaRPr b="1"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marR="0" rtl="0" algn="ctr">
                        <a:lnSpc>
                          <a:spcPct val="70000"/>
                        </a:lnSpc>
                        <a:spcBef>
                          <a:spcPts val="0"/>
                        </a:spcBef>
                        <a:spcAft>
                          <a:spcPts val="0"/>
                        </a:spcAft>
                        <a:buNone/>
                      </a:pPr>
                      <a:r>
                        <a:rPr b="1" lang="en-GB" sz="1000"/>
                        <a:t>2</a:t>
                      </a:r>
                      <a:endParaRPr b="1" sz="1000"/>
                    </a:p>
                  </a:txBody>
                  <a:tcPr marT="91425" marB="91425" marR="91425" marL="91425"/>
                </a:tc>
                <a:tc hMerge="1"/>
                <a:tc>
                  <a:txBody>
                    <a:bodyPr/>
                    <a:lstStyle/>
                    <a:p>
                      <a:pPr indent="0" lvl="0" marL="0" marR="0" rtl="0" algn="ctr">
                        <a:lnSpc>
                          <a:spcPct val="70000"/>
                        </a:lnSpc>
                        <a:spcBef>
                          <a:spcPts val="0"/>
                        </a:spcBef>
                        <a:spcAft>
                          <a:spcPts val="0"/>
                        </a:spcAft>
                        <a:buNone/>
                      </a:pPr>
                      <a:r>
                        <a:rPr b="1" lang="en-GB" sz="1000"/>
                        <a:t>15</a:t>
                      </a:r>
                      <a:endParaRPr b="1" sz="1000"/>
                    </a:p>
                  </a:txBody>
                  <a:tcPr marT="91425" marB="91425" marR="91425" marL="91425"/>
                </a:tc>
                <a:tc>
                  <a:txBody>
                    <a:bodyPr/>
                    <a:lstStyle/>
                    <a:p>
                      <a:pPr indent="0" lvl="0" marL="0" marR="0" rtl="0" algn="ctr">
                        <a:lnSpc>
                          <a:spcPct val="70000"/>
                        </a:lnSpc>
                        <a:spcBef>
                          <a:spcPts val="0"/>
                        </a:spcBef>
                        <a:spcAft>
                          <a:spcPts val="0"/>
                        </a:spcAft>
                        <a:buNone/>
                      </a:pPr>
                      <a:r>
                        <a:rPr b="1" lang="en-GB" sz="1000"/>
                        <a:t>16</a:t>
                      </a:r>
                      <a:endParaRPr b="1" sz="1000"/>
                    </a:p>
                  </a:txBody>
                  <a:tcPr marT="91425" marB="91425" marR="91425" marL="91425"/>
                </a:tc>
                <a:tc>
                  <a:txBody>
                    <a:bodyPr/>
                    <a:lstStyle/>
                    <a:p>
                      <a:pPr indent="0" lvl="0" marL="0" marR="0" rtl="0" algn="ctr">
                        <a:lnSpc>
                          <a:spcPct val="70000"/>
                        </a:lnSpc>
                        <a:spcBef>
                          <a:spcPts val="0"/>
                        </a:spcBef>
                        <a:spcAft>
                          <a:spcPts val="0"/>
                        </a:spcAft>
                        <a:buNone/>
                      </a:pPr>
                      <a:r>
                        <a:rPr b="1" lang="en-GB" sz="1000"/>
                        <a:t>-</a:t>
                      </a:r>
                      <a:endParaRPr b="1" sz="1000"/>
                    </a:p>
                  </a:txBody>
                  <a:tcPr marT="91425" marB="91425" marR="91425" marL="91425"/>
                </a:tc>
              </a:tr>
              <a:tr h="321700">
                <a:tc vMerge="1"/>
                <a:tc>
                  <a:txBody>
                    <a:bodyPr/>
                    <a:lstStyle/>
                    <a:p>
                      <a:pPr indent="0" lvl="0" marL="0" marR="0" rtl="0" algn="ctr">
                        <a:lnSpc>
                          <a:spcPct val="70000"/>
                        </a:lnSpc>
                        <a:spcBef>
                          <a:spcPts val="0"/>
                        </a:spcBef>
                        <a:spcAft>
                          <a:spcPts val="0"/>
                        </a:spcAft>
                        <a:buNone/>
                      </a:pPr>
                      <a:r>
                        <a:rPr b="1" lang="en-GB" sz="1000"/>
                        <a:t>Inactive</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70000"/>
                        </a:lnSpc>
                        <a:spcBef>
                          <a:spcPts val="0"/>
                        </a:spcBef>
                        <a:spcAft>
                          <a:spcPts val="0"/>
                        </a:spcAft>
                        <a:buNone/>
                      </a:pPr>
                      <a:r>
                        <a:rPr b="1" lang="en-GB" sz="1000"/>
                        <a:t>741</a:t>
                      </a:r>
                      <a:endParaRPr b="1" sz="1000"/>
                    </a:p>
                  </a:txBody>
                  <a:tcPr marT="91425" marB="91425" marR="91425" marL="91425">
                    <a:lnL cap="flat" cmpd="sng" w="9525">
                      <a:solidFill>
                        <a:srgbClr val="9E9E9E"/>
                      </a:solidFill>
                      <a:prstDash val="solid"/>
                      <a:round/>
                      <a:headEnd len="sm" w="sm" type="none"/>
                      <a:tailEnd len="sm" w="sm" type="none"/>
                    </a:lnL>
                  </a:tcPr>
                </a:tc>
                <a:tc gridSpan="2">
                  <a:txBody>
                    <a:bodyPr/>
                    <a:lstStyle/>
                    <a:p>
                      <a:pPr indent="0" lvl="0" marL="0" marR="0" rtl="0" algn="ctr">
                        <a:lnSpc>
                          <a:spcPct val="70000"/>
                        </a:lnSpc>
                        <a:spcBef>
                          <a:spcPts val="0"/>
                        </a:spcBef>
                        <a:spcAft>
                          <a:spcPts val="0"/>
                        </a:spcAft>
                        <a:buNone/>
                      </a:pPr>
                      <a:r>
                        <a:rPr b="1" lang="en-GB" sz="1000"/>
                        <a:t>718</a:t>
                      </a:r>
                      <a:endParaRPr b="1" sz="1000"/>
                    </a:p>
                  </a:txBody>
                  <a:tcPr marT="91425" marB="91425" marR="91425" marL="91425"/>
                </a:tc>
                <a:tc hMerge="1"/>
                <a:tc>
                  <a:txBody>
                    <a:bodyPr/>
                    <a:lstStyle/>
                    <a:p>
                      <a:pPr indent="0" lvl="0" marL="0" marR="0" rtl="0" algn="ctr">
                        <a:lnSpc>
                          <a:spcPct val="70000"/>
                        </a:lnSpc>
                        <a:spcBef>
                          <a:spcPts val="0"/>
                        </a:spcBef>
                        <a:spcAft>
                          <a:spcPts val="0"/>
                        </a:spcAft>
                        <a:buNone/>
                      </a:pPr>
                      <a:r>
                        <a:rPr b="1" lang="en-GB" sz="1000"/>
                        <a:t>723</a:t>
                      </a:r>
                      <a:endParaRPr b="1" sz="1000"/>
                    </a:p>
                  </a:txBody>
                  <a:tcPr marT="91425" marB="91425" marR="91425" marL="91425"/>
                </a:tc>
                <a:tc>
                  <a:txBody>
                    <a:bodyPr/>
                    <a:lstStyle/>
                    <a:p>
                      <a:pPr indent="0" lvl="0" marL="0" marR="0" rtl="0" algn="ctr">
                        <a:lnSpc>
                          <a:spcPct val="70000"/>
                        </a:lnSpc>
                        <a:spcBef>
                          <a:spcPts val="0"/>
                        </a:spcBef>
                        <a:spcAft>
                          <a:spcPts val="0"/>
                        </a:spcAft>
                        <a:buNone/>
                      </a:pPr>
                      <a:r>
                        <a:rPr b="1" lang="en-GB" sz="1000"/>
                        <a:t>722</a:t>
                      </a:r>
                      <a:endParaRPr b="1" sz="1000"/>
                    </a:p>
                  </a:txBody>
                  <a:tcPr marT="91425" marB="91425" marR="91425" marL="91425"/>
                </a:tc>
                <a:tc>
                  <a:txBody>
                    <a:bodyPr/>
                    <a:lstStyle/>
                    <a:p>
                      <a:pPr indent="0" lvl="0" marL="0" marR="0" rtl="0" algn="ctr">
                        <a:lnSpc>
                          <a:spcPct val="70000"/>
                        </a:lnSpc>
                        <a:spcBef>
                          <a:spcPts val="0"/>
                        </a:spcBef>
                        <a:spcAft>
                          <a:spcPts val="0"/>
                        </a:spcAft>
                        <a:buNone/>
                      </a:pPr>
                      <a:r>
                        <a:rPr b="1" lang="en-GB" sz="1000"/>
                        <a:t>-</a:t>
                      </a:r>
                      <a:endParaRPr b="1" sz="1000"/>
                    </a:p>
                  </a:txBody>
                  <a:tcPr marT="91425" marB="91425" marR="91425" marL="91425"/>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a:t>
            </a:r>
            <a:r>
              <a:rPr lang="en-GB">
                <a:latin typeface="Helvetica Neue"/>
                <a:ea typeface="Helvetica Neue"/>
                <a:cs typeface="Helvetica Neue"/>
                <a:sym typeface="Helvetica Neue"/>
              </a:rPr>
              <a:t>/10/2023</a:t>
            </a:r>
            <a:endParaRPr>
              <a:latin typeface="Helvetica Neue"/>
              <a:ea typeface="Helvetica Neue"/>
              <a:cs typeface="Helvetica Neue"/>
              <a:sym typeface="Helvetica Neue"/>
            </a:endParaRPr>
          </a:p>
        </p:txBody>
      </p:sp>
      <p:cxnSp>
        <p:nvCxnSpPr>
          <p:cNvPr id="699" name="Google Shape;699;p83"/>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00" name="Google Shape;700;p83"/>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01" name="Google Shape;701;p83"/>
          <p:cNvSpPr txBox="1"/>
          <p:nvPr/>
        </p:nvSpPr>
        <p:spPr>
          <a:xfrm>
            <a:off x="248700" y="757900"/>
            <a:ext cx="86451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GB">
                <a:latin typeface="Helvetica Neue"/>
                <a:ea typeface="Helvetica Neue"/>
                <a:cs typeface="Helvetica Neue"/>
                <a:sym typeface="Helvetica Neue"/>
              </a:rPr>
              <a:t>SL2 structure from </a:t>
            </a:r>
            <a:r>
              <a:rPr i="1" lang="en-GB" sz="800">
                <a:solidFill>
                  <a:schemeClr val="dk1"/>
                </a:solidFill>
                <a:latin typeface="Helvetica Neue"/>
                <a:ea typeface="Helvetica Neue"/>
                <a:cs typeface="Helvetica Neue"/>
                <a:sym typeface="Helvetica Neue"/>
              </a:rPr>
              <a:t>Bottaro, S., et al. (2021). Journal of the American Chemical Society, 143(22), 8333–8343.</a:t>
            </a:r>
            <a:r>
              <a:rPr lang="en-GB">
                <a:solidFill>
                  <a:schemeClr val="dk1"/>
                </a:solidFill>
                <a:latin typeface="Helvetica Neue"/>
                <a:ea typeface="Helvetica Neue"/>
                <a:cs typeface="Helvetica Neue"/>
                <a:sym typeface="Helvetica Neue"/>
              </a:rPr>
              <a:t> particularly the center of the cluster 0. </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10 nanoseconds MD simulation performed with GROMACS 2023.2 and PARMBSC1 force field.</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Preparation:</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TIP3P water model</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Cubic box of a-a+2 (maybe a bit bigger would be better)</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Solvation with spc216</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Neutral, with an ion concentration of 0.1M and a minimum distance between ions and RNA of 0.6nm</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Energy minimization:</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1 picosecond of minimization with a maximum force &lt; 10 kJ/mol/nm</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Equilibration:</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nvt + npt of 100 picoseconds each</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cxnSp>
        <p:nvCxnSpPr>
          <p:cNvPr id="706" name="Google Shape;706;p84"/>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84"/>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08" name="Google Shape;708;p84"/>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pic>
        <p:nvPicPr>
          <p:cNvPr id="709" name="Google Shape;709;p84"/>
          <p:cNvPicPr preferRelativeResize="0"/>
          <p:nvPr/>
        </p:nvPicPr>
        <p:blipFill rotWithShape="1">
          <a:blip r:embed="rId3">
            <a:alphaModFix/>
          </a:blip>
          <a:srcRect b="0" l="1798" r="8707" t="6270"/>
          <a:stretch/>
        </p:blipFill>
        <p:spPr>
          <a:xfrm>
            <a:off x="163875" y="554299"/>
            <a:ext cx="4415575" cy="2312425"/>
          </a:xfrm>
          <a:prstGeom prst="rect">
            <a:avLst/>
          </a:prstGeom>
          <a:noFill/>
          <a:ln>
            <a:noFill/>
          </a:ln>
        </p:spPr>
      </p:pic>
      <p:pic>
        <p:nvPicPr>
          <p:cNvPr id="710" name="Google Shape;710;p84"/>
          <p:cNvPicPr preferRelativeResize="0"/>
          <p:nvPr/>
        </p:nvPicPr>
        <p:blipFill rotWithShape="1">
          <a:blip r:embed="rId4">
            <a:alphaModFix/>
          </a:blip>
          <a:srcRect b="0" l="5197" r="9456" t="6147"/>
          <a:stretch/>
        </p:blipFill>
        <p:spPr>
          <a:xfrm>
            <a:off x="4595800" y="554301"/>
            <a:ext cx="4294100" cy="2361050"/>
          </a:xfrm>
          <a:prstGeom prst="rect">
            <a:avLst/>
          </a:prstGeom>
          <a:noFill/>
          <a:ln>
            <a:noFill/>
          </a:ln>
        </p:spPr>
      </p:pic>
      <p:pic>
        <p:nvPicPr>
          <p:cNvPr id="711" name="Google Shape;711;p84"/>
          <p:cNvPicPr preferRelativeResize="0"/>
          <p:nvPr/>
        </p:nvPicPr>
        <p:blipFill rotWithShape="1">
          <a:blip r:embed="rId5">
            <a:alphaModFix/>
          </a:blip>
          <a:srcRect b="0" l="4905" r="9036" t="7313"/>
          <a:stretch/>
        </p:blipFill>
        <p:spPr>
          <a:xfrm>
            <a:off x="345500" y="2857500"/>
            <a:ext cx="4294100" cy="2312425"/>
          </a:xfrm>
          <a:prstGeom prst="rect">
            <a:avLst/>
          </a:prstGeom>
          <a:noFill/>
          <a:ln>
            <a:noFill/>
          </a:ln>
        </p:spPr>
      </p:pic>
      <p:pic>
        <p:nvPicPr>
          <p:cNvPr id="712" name="Google Shape;712;p84"/>
          <p:cNvPicPr preferRelativeResize="0"/>
          <p:nvPr/>
        </p:nvPicPr>
        <p:blipFill rotWithShape="1">
          <a:blip r:embed="rId6">
            <a:alphaModFix/>
          </a:blip>
          <a:srcRect b="0" l="4666" r="8753" t="10474"/>
          <a:stretch/>
        </p:blipFill>
        <p:spPr>
          <a:xfrm>
            <a:off x="4599850" y="2979795"/>
            <a:ext cx="4294100" cy="222023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cxnSp>
        <p:nvCxnSpPr>
          <p:cNvPr id="717" name="Google Shape;717;p85"/>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85"/>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19" name="Google Shape;719;p85"/>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pic>
        <p:nvPicPr>
          <p:cNvPr id="720" name="Google Shape;720;p85"/>
          <p:cNvPicPr preferRelativeResize="0"/>
          <p:nvPr/>
        </p:nvPicPr>
        <p:blipFill>
          <a:blip r:embed="rId3">
            <a:alphaModFix/>
          </a:blip>
          <a:stretch>
            <a:fillRect/>
          </a:stretch>
        </p:blipFill>
        <p:spPr>
          <a:xfrm>
            <a:off x="152400" y="628300"/>
            <a:ext cx="8694800" cy="4347400"/>
          </a:xfrm>
          <a:prstGeom prst="rect">
            <a:avLst/>
          </a:prstGeom>
          <a:noFill/>
          <a:ln>
            <a:noFill/>
          </a:ln>
        </p:spPr>
      </p:pic>
      <p:sp>
        <p:nvSpPr>
          <p:cNvPr id="721" name="Google Shape;721;p85"/>
          <p:cNvSpPr txBox="1"/>
          <p:nvPr/>
        </p:nvSpPr>
        <p:spPr>
          <a:xfrm>
            <a:off x="399450" y="573550"/>
            <a:ext cx="5541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Whole SL2 RMSD</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cxnSp>
        <p:nvCxnSpPr>
          <p:cNvPr id="726" name="Google Shape;726;p86"/>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27" name="Google Shape;727;p86"/>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28" name="Google Shape;728;p86"/>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sp>
        <p:nvSpPr>
          <p:cNvPr id="729" name="Google Shape;729;p86"/>
          <p:cNvSpPr txBox="1"/>
          <p:nvPr/>
        </p:nvSpPr>
        <p:spPr>
          <a:xfrm>
            <a:off x="399450" y="573550"/>
            <a:ext cx="80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SL2 RMSD of the unpaired nucleotides / capping group (50-54)   </a:t>
            </a:r>
            <a:endParaRPr/>
          </a:p>
        </p:txBody>
      </p:sp>
      <p:pic>
        <p:nvPicPr>
          <p:cNvPr id="730" name="Google Shape;730;p86"/>
          <p:cNvPicPr preferRelativeResize="0"/>
          <p:nvPr/>
        </p:nvPicPr>
        <p:blipFill>
          <a:blip r:embed="rId3">
            <a:alphaModFix/>
          </a:blip>
          <a:stretch>
            <a:fillRect/>
          </a:stretch>
        </p:blipFill>
        <p:spPr>
          <a:xfrm>
            <a:off x="721700" y="1126150"/>
            <a:ext cx="7699100" cy="3849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cxnSp>
        <p:nvCxnSpPr>
          <p:cNvPr id="735" name="Google Shape;735;p87"/>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36" name="Google Shape;736;p87"/>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37" name="Google Shape;737;p87"/>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sp>
        <p:nvSpPr>
          <p:cNvPr id="738" name="Google Shape;738;p87"/>
          <p:cNvSpPr txBox="1"/>
          <p:nvPr/>
        </p:nvSpPr>
        <p:spPr>
          <a:xfrm>
            <a:off x="399450" y="573550"/>
            <a:ext cx="80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SL2 RMSD of the paired nucleotides (44-49 and 55-60)   </a:t>
            </a:r>
            <a:endParaRPr/>
          </a:p>
        </p:txBody>
      </p:sp>
      <p:pic>
        <p:nvPicPr>
          <p:cNvPr id="739" name="Google Shape;739;p87"/>
          <p:cNvPicPr preferRelativeResize="0"/>
          <p:nvPr/>
        </p:nvPicPr>
        <p:blipFill>
          <a:blip r:embed="rId3">
            <a:alphaModFix/>
          </a:blip>
          <a:stretch>
            <a:fillRect/>
          </a:stretch>
        </p:blipFill>
        <p:spPr>
          <a:xfrm>
            <a:off x="869325" y="1126150"/>
            <a:ext cx="7699100" cy="3849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cxnSp>
        <p:nvCxnSpPr>
          <p:cNvPr id="744" name="Google Shape;744;p88"/>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45" name="Google Shape;745;p88"/>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46" name="Google Shape;746;p88"/>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sp>
        <p:nvSpPr>
          <p:cNvPr id="747" name="Google Shape;747;p88"/>
          <p:cNvSpPr txBox="1"/>
          <p:nvPr/>
        </p:nvSpPr>
        <p:spPr>
          <a:xfrm>
            <a:off x="399450" y="573550"/>
            <a:ext cx="80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SL2 RMSD </a:t>
            </a:r>
            <a:endParaRPr/>
          </a:p>
        </p:txBody>
      </p:sp>
      <p:pic>
        <p:nvPicPr>
          <p:cNvPr id="748" name="Google Shape;748;p88"/>
          <p:cNvPicPr preferRelativeResize="0"/>
          <p:nvPr/>
        </p:nvPicPr>
        <p:blipFill>
          <a:blip r:embed="rId3">
            <a:alphaModFix/>
          </a:blip>
          <a:stretch>
            <a:fillRect/>
          </a:stretch>
        </p:blipFill>
        <p:spPr>
          <a:xfrm>
            <a:off x="721700" y="1126150"/>
            <a:ext cx="7699100" cy="38495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cxnSp>
        <p:nvCxnSpPr>
          <p:cNvPr id="753" name="Google Shape;753;p89"/>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89"/>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55" name="Google Shape;755;p89"/>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sp>
        <p:nvSpPr>
          <p:cNvPr id="756" name="Google Shape;756;p89"/>
          <p:cNvSpPr txBox="1"/>
          <p:nvPr/>
        </p:nvSpPr>
        <p:spPr>
          <a:xfrm>
            <a:off x="399450" y="573550"/>
            <a:ext cx="80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SL2 Radius of Gyration </a:t>
            </a:r>
            <a:endParaRPr/>
          </a:p>
        </p:txBody>
      </p:sp>
      <p:pic>
        <p:nvPicPr>
          <p:cNvPr id="757" name="Google Shape;757;p89"/>
          <p:cNvPicPr preferRelativeResize="0"/>
          <p:nvPr/>
        </p:nvPicPr>
        <p:blipFill>
          <a:blip r:embed="rId3">
            <a:alphaModFix/>
          </a:blip>
          <a:stretch>
            <a:fillRect/>
          </a:stretch>
        </p:blipFill>
        <p:spPr>
          <a:xfrm>
            <a:off x="1473000" y="973750"/>
            <a:ext cx="5915267" cy="44364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cxnSp>
        <p:nvCxnSpPr>
          <p:cNvPr id="762" name="Google Shape;762;p9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763" name="Google Shape;763;p90"/>
          <p:cNvSpPr txBox="1"/>
          <p:nvPr/>
        </p:nvSpPr>
        <p:spPr>
          <a:xfrm>
            <a:off x="2400" y="44800"/>
            <a:ext cx="888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 </a:t>
            </a:r>
            <a:r>
              <a:rPr lang="en-GB">
                <a:solidFill>
                  <a:schemeClr val="dk1"/>
                </a:solidFill>
                <a:latin typeface="Helvetica Neue"/>
                <a:ea typeface="Helvetica Neue"/>
                <a:cs typeface="Helvetica Neue"/>
                <a:sym typeface="Helvetica Neue"/>
              </a:rPr>
              <a:t>First MD simulation (Isaac)</a:t>
            </a:r>
            <a:endParaRPr>
              <a:latin typeface="Helvetica Neue"/>
              <a:ea typeface="Helvetica Neue"/>
              <a:cs typeface="Helvetica Neue"/>
              <a:sym typeface="Helvetica Neue"/>
            </a:endParaRPr>
          </a:p>
        </p:txBody>
      </p:sp>
      <p:sp>
        <p:nvSpPr>
          <p:cNvPr id="764" name="Google Shape;764;p9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02/10/2023</a:t>
            </a:r>
            <a:endParaRPr>
              <a:latin typeface="Helvetica Neue"/>
              <a:ea typeface="Helvetica Neue"/>
              <a:cs typeface="Helvetica Neue"/>
              <a:sym typeface="Helvetica Neue"/>
            </a:endParaRPr>
          </a:p>
        </p:txBody>
      </p:sp>
      <p:sp>
        <p:nvSpPr>
          <p:cNvPr id="765" name="Google Shape;765;p90"/>
          <p:cNvSpPr txBox="1"/>
          <p:nvPr/>
        </p:nvSpPr>
        <p:spPr>
          <a:xfrm>
            <a:off x="399450" y="573550"/>
            <a:ext cx="805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SL2 distance U50N3-G53N1</a:t>
            </a:r>
            <a:endParaRPr/>
          </a:p>
        </p:txBody>
      </p:sp>
      <p:pic>
        <p:nvPicPr>
          <p:cNvPr id="766" name="Google Shape;766;p90"/>
          <p:cNvPicPr preferRelativeResize="0"/>
          <p:nvPr/>
        </p:nvPicPr>
        <p:blipFill rotWithShape="1">
          <a:blip r:embed="rId3">
            <a:alphaModFix/>
          </a:blip>
          <a:srcRect b="0" l="0" r="8206" t="5784"/>
          <a:stretch/>
        </p:blipFill>
        <p:spPr>
          <a:xfrm>
            <a:off x="110825" y="1204200"/>
            <a:ext cx="4556000" cy="3507100"/>
          </a:xfrm>
          <a:prstGeom prst="rect">
            <a:avLst/>
          </a:prstGeom>
          <a:noFill/>
          <a:ln>
            <a:noFill/>
          </a:ln>
        </p:spPr>
      </p:pic>
      <p:pic>
        <p:nvPicPr>
          <p:cNvPr id="767" name="Google Shape;767;p90"/>
          <p:cNvPicPr preferRelativeResize="0"/>
          <p:nvPr/>
        </p:nvPicPr>
        <p:blipFill>
          <a:blip r:embed="rId4">
            <a:alphaModFix/>
          </a:blip>
          <a:stretch>
            <a:fillRect/>
          </a:stretch>
        </p:blipFill>
        <p:spPr>
          <a:xfrm>
            <a:off x="4819225" y="1435700"/>
            <a:ext cx="4172377" cy="2843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229375" y="589862"/>
            <a:ext cx="6390000" cy="4535275"/>
          </a:xfrm>
          <a:prstGeom prst="rect">
            <a:avLst/>
          </a:prstGeom>
          <a:noFill/>
          <a:ln>
            <a:noFill/>
          </a:ln>
        </p:spPr>
      </p:pic>
      <p:sp>
        <p:nvSpPr>
          <p:cNvPr id="117" name="Google Shape;117;p20"/>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18" name="Google Shape;118;p20"/>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19" name="Google Shape;119;p20"/>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20" name="Google Shape;120;p20"/>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
        <p:nvSpPr>
          <p:cNvPr id="121" name="Google Shape;121;p20"/>
          <p:cNvSpPr txBox="1"/>
          <p:nvPr/>
        </p:nvSpPr>
        <p:spPr>
          <a:xfrm>
            <a:off x="6715600" y="817800"/>
            <a:ext cx="2058900" cy="460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t>
            </a:r>
            <a:r>
              <a:rPr lang="en-GB"/>
              <a:t>econdary structures in these RNA targets (Supporting Information, Figure S1) by NMR spectroscopy.</a:t>
            </a:r>
            <a:endParaRPr/>
          </a:p>
          <a:p>
            <a:pPr indent="0" lvl="0" marL="0" rtl="0" algn="l">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GB">
                <a:solidFill>
                  <a:schemeClr val="dk1"/>
                </a:solidFill>
                <a:latin typeface="Helvetica Neue"/>
                <a:ea typeface="Helvetica Neue"/>
                <a:cs typeface="Helvetica Neue"/>
                <a:sym typeface="Helvetica Neue"/>
              </a:rPr>
              <a:t>Capping loops (</a:t>
            </a:r>
            <a:r>
              <a:rPr lang="en-GB">
                <a:solidFill>
                  <a:schemeClr val="dk1"/>
                </a:solidFill>
                <a:highlight>
                  <a:srgbClr val="6D9EEB"/>
                </a:highlight>
                <a:latin typeface="Helvetica Neue"/>
                <a:ea typeface="Helvetica Neue"/>
                <a:cs typeface="Helvetica Neue"/>
                <a:sym typeface="Helvetica Neue"/>
              </a:rPr>
              <a:t>blue</a:t>
            </a:r>
            <a:r>
              <a:rPr lang="en-GB">
                <a:solidFill>
                  <a:schemeClr val="dk1"/>
                </a:solidFill>
                <a:latin typeface="Helvetica Neue"/>
                <a:ea typeface="Helvetica Neue"/>
                <a:cs typeface="Helvetica Neue"/>
                <a:sym typeface="Helvetica Neue"/>
              </a:rPr>
              <a:t> or </a:t>
            </a:r>
            <a:r>
              <a:rPr lang="en-GB">
                <a:solidFill>
                  <a:schemeClr val="dk1"/>
                </a:solidFill>
                <a:highlight>
                  <a:srgbClr val="B7B7B7"/>
                </a:highlight>
                <a:latin typeface="Helvetica Neue"/>
                <a:ea typeface="Helvetica Neue"/>
                <a:cs typeface="Helvetica Neue"/>
                <a:sym typeface="Helvetica Neue"/>
              </a:rPr>
              <a:t>grey</a:t>
            </a:r>
            <a:r>
              <a:rPr lang="en-GB">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Bulges/internal loops (</a:t>
            </a:r>
            <a:r>
              <a:rPr lang="en-GB">
                <a:solidFill>
                  <a:schemeClr val="dk1"/>
                </a:solidFill>
                <a:highlight>
                  <a:srgbClr val="6AA84F"/>
                </a:highlight>
                <a:latin typeface="Helvetica Neue"/>
                <a:ea typeface="Helvetica Neue"/>
                <a:cs typeface="Helvetica Neue"/>
                <a:sym typeface="Helvetica Neue"/>
              </a:rPr>
              <a:t>green</a:t>
            </a:r>
            <a:r>
              <a:rPr lang="en-GB">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Base-pairs mismatches (</a:t>
            </a:r>
            <a:r>
              <a:rPr lang="en-GB">
                <a:solidFill>
                  <a:schemeClr val="dk1"/>
                </a:solidFill>
                <a:highlight>
                  <a:srgbClr val="FF9900"/>
                </a:highlight>
                <a:latin typeface="Helvetica Neue"/>
                <a:ea typeface="Helvetica Neue"/>
                <a:cs typeface="Helvetica Neue"/>
                <a:sym typeface="Helvetica Neue"/>
              </a:rPr>
              <a:t>orange</a:t>
            </a:r>
            <a:r>
              <a:rPr lang="en-GB">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3-helix junctions (</a:t>
            </a:r>
            <a:r>
              <a:rPr lang="en-GB">
                <a:solidFill>
                  <a:schemeClr val="dk1"/>
                </a:solidFill>
                <a:highlight>
                  <a:srgbClr val="C27BA0"/>
                </a:highlight>
                <a:latin typeface="Helvetica Neue"/>
                <a:ea typeface="Helvetica Neue"/>
                <a:cs typeface="Helvetica Neue"/>
                <a:sym typeface="Helvetica Neue"/>
              </a:rPr>
              <a:t>pink</a:t>
            </a:r>
            <a:r>
              <a:rPr lang="en-GB">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nvSpPr>
        <p:spPr>
          <a:xfrm>
            <a:off x="2400" y="5128100"/>
            <a:ext cx="13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16/08/2023</a:t>
            </a:r>
            <a:endParaRPr>
              <a:latin typeface="Helvetica Neue"/>
              <a:ea typeface="Helvetica Neue"/>
              <a:cs typeface="Helvetica Neue"/>
              <a:sym typeface="Helvetica Neue"/>
            </a:endParaRPr>
          </a:p>
        </p:txBody>
      </p:sp>
      <p:sp>
        <p:nvSpPr>
          <p:cNvPr id="127" name="Google Shape;127;p21"/>
          <p:cNvSpPr txBox="1"/>
          <p:nvPr/>
        </p:nvSpPr>
        <p:spPr>
          <a:xfrm>
            <a:off x="1214700" y="5174300"/>
            <a:ext cx="4329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GB" sz="800">
                <a:solidFill>
                  <a:schemeClr val="dk1"/>
                </a:solidFill>
                <a:highlight>
                  <a:srgbClr val="FFFFFF"/>
                </a:highlight>
                <a:latin typeface="Helvetica Neue"/>
                <a:ea typeface="Helvetica Neue"/>
                <a:cs typeface="Helvetica Neue"/>
                <a:sym typeface="Helvetica Neue"/>
              </a:rPr>
              <a:t>Angew. Chem. Int. Ed. 2021, 60, 19191– 19200 DOI: doi.org/10.1002/anie.202103693 </a:t>
            </a:r>
            <a:endParaRPr i="1" sz="800">
              <a:solidFill>
                <a:schemeClr val="dk1"/>
              </a:solidFill>
              <a:latin typeface="Helvetica Neue"/>
              <a:ea typeface="Helvetica Neue"/>
              <a:cs typeface="Helvetica Neue"/>
              <a:sym typeface="Helvetica Neue"/>
            </a:endParaRPr>
          </a:p>
        </p:txBody>
      </p:sp>
      <p:cxnSp>
        <p:nvCxnSpPr>
          <p:cNvPr id="128" name="Google Shape;128;p21"/>
          <p:cNvCxnSpPr/>
          <p:nvPr/>
        </p:nvCxnSpPr>
        <p:spPr>
          <a:xfrm>
            <a:off x="2400" y="471450"/>
            <a:ext cx="9137700" cy="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21"/>
          <p:cNvSpPr txBox="1"/>
          <p:nvPr/>
        </p:nvSpPr>
        <p:spPr>
          <a:xfrm>
            <a:off x="261750" y="798575"/>
            <a:ext cx="8620500" cy="4279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GB">
                <a:latin typeface="Helvetica Neue"/>
                <a:ea typeface="Helvetica Neue"/>
                <a:cs typeface="Helvetica Neue"/>
                <a:sym typeface="Helvetica Neue"/>
              </a:rPr>
              <a:t>DSI-</a:t>
            </a:r>
            <a:r>
              <a:rPr b="1" lang="en-GB">
                <a:latin typeface="Helvetica Neue"/>
                <a:ea typeface="Helvetica Neue"/>
                <a:cs typeface="Helvetica Neue"/>
                <a:sym typeface="Helvetica Neue"/>
              </a:rPr>
              <a:t>poised</a:t>
            </a:r>
            <a:r>
              <a:rPr b="1" lang="en-GB">
                <a:latin typeface="Helvetica Neue"/>
                <a:ea typeface="Helvetica Neue"/>
                <a:cs typeface="Helvetica Neue"/>
                <a:sym typeface="Helvetica Neue"/>
              </a:rPr>
              <a:t> library (DSI-PL):</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768 highly diverse and poised (</a:t>
            </a:r>
            <a:r>
              <a:rPr lang="en-GB">
                <a:latin typeface="Helvetica Neue"/>
                <a:ea typeface="Helvetica Neue"/>
                <a:cs typeface="Helvetica Neue"/>
                <a:sym typeface="Helvetica Neue"/>
              </a:rPr>
              <a:t>easy </a:t>
            </a:r>
            <a:r>
              <a:rPr lang="en-GB">
                <a:latin typeface="Helvetica Neue"/>
                <a:ea typeface="Helvetica Neue"/>
                <a:cs typeface="Helvetica Neue"/>
                <a:sym typeface="Helvetica Neue"/>
              </a:rPr>
              <a:t>synthesis?) molecules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Already tested for MPRO</a:t>
            </a:r>
            <a:endParaRPr>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latin typeface="Helvetica Neue"/>
              <a:ea typeface="Helvetica Neue"/>
              <a:cs typeface="Helvetica Neue"/>
              <a:sym typeface="Helvetica Neue"/>
            </a:endParaRPr>
          </a:p>
          <a:p>
            <a:pPr indent="457200" lvl="0" marL="0" rtl="0" algn="l">
              <a:lnSpc>
                <a:spcPct val="150000"/>
              </a:lnSpc>
              <a:spcBef>
                <a:spcPts val="0"/>
              </a:spcBef>
              <a:spcAft>
                <a:spcPts val="0"/>
              </a:spcAft>
              <a:buNone/>
            </a:pPr>
            <a:r>
              <a:rPr b="1" lang="en-GB">
                <a:latin typeface="Helvetica Neue"/>
                <a:ea typeface="Helvetica Neue"/>
                <a:cs typeface="Helvetica Neue"/>
                <a:sym typeface="Helvetica Neue"/>
              </a:rPr>
              <a:t>NMR-based screening</a:t>
            </a:r>
            <a:endParaRPr b="1">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Binding mixtures from 5-20 compounds with minimal signal overlap. They clusterized the library (how?) to </a:t>
            </a:r>
            <a:r>
              <a:rPr lang="en-GB">
                <a:latin typeface="Helvetica Neue"/>
                <a:ea typeface="Helvetica Neue"/>
                <a:cs typeface="Helvetica Neue"/>
                <a:sym typeface="Helvetica Neue"/>
              </a:rPr>
              <a:t>obtained</a:t>
            </a:r>
            <a:r>
              <a:rPr lang="en-GB">
                <a:latin typeface="Helvetica Neue"/>
                <a:ea typeface="Helvetica Neue"/>
                <a:cs typeface="Helvetica Neue"/>
                <a:sym typeface="Helvetica Neue"/>
              </a:rPr>
              <a:t> 400 clusters of which 200 singletons. Then 64 mixtures with 12 compounds</a:t>
            </a:r>
            <a:r>
              <a:rPr lang="en-GB">
                <a:latin typeface="Helvetica Neue"/>
                <a:ea typeface="Helvetica Neue"/>
                <a:cs typeface="Helvetica Neue"/>
                <a:sym typeface="Helvetica Neue"/>
              </a:rPr>
              <a:t> (randomly chosen).</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Ligand-observed H-NMR experiments of the 64 mixtures against the 15 RNA elements + 5 larger RNAs (compromising several RNA elements)</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Ligands were assigned as a hit if two of the three criteria were satisfied. </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GB">
                <a:latin typeface="Helvetica Neue"/>
                <a:ea typeface="Helvetica Neue"/>
                <a:cs typeface="Helvetica Neue"/>
                <a:sym typeface="Helvetica Neue"/>
              </a:rPr>
              <a:t>40 compounds bind to the 15 RNA elements and 29 to the 4-multi-elements RNA. In total 108 binding events</a:t>
            </a:r>
            <a:endParaRPr>
              <a:latin typeface="Helvetica Neue"/>
              <a:ea typeface="Helvetica Neue"/>
              <a:cs typeface="Helvetica Neue"/>
              <a:sym typeface="Helvetica Neue"/>
            </a:endParaRPr>
          </a:p>
        </p:txBody>
      </p:sp>
      <p:sp>
        <p:nvSpPr>
          <p:cNvPr id="130" name="Google Shape;130;p21"/>
          <p:cNvSpPr txBox="1"/>
          <p:nvPr/>
        </p:nvSpPr>
        <p:spPr>
          <a:xfrm>
            <a:off x="2400" y="44800"/>
            <a:ext cx="554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Helvetica Neue"/>
                <a:ea typeface="Helvetica Neue"/>
                <a:cs typeface="Helvetica Neue"/>
                <a:sym typeface="Helvetica Neue"/>
              </a:rPr>
              <a:t>MPRO |</a:t>
            </a:r>
            <a:r>
              <a:rPr lang="en-GB">
                <a:latin typeface="Helvetica Neue"/>
                <a:ea typeface="Helvetica Neue"/>
                <a:cs typeface="Helvetica Neue"/>
                <a:sym typeface="Helvetica Neue"/>
              </a:rPr>
              <a:t> Paper SARS2 RNA druggability from Schwalbe</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